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355" r:id="rId3"/>
    <p:sldId id="259" r:id="rId4"/>
    <p:sldId id="340" r:id="rId5"/>
    <p:sldId id="346" r:id="rId6"/>
    <p:sldId id="1545" r:id="rId7"/>
    <p:sldId id="1546" r:id="rId8"/>
    <p:sldId id="1547" r:id="rId9"/>
    <p:sldId id="1551" r:id="rId10"/>
    <p:sldId id="1552" r:id="rId11"/>
    <p:sldId id="1553" r:id="rId12"/>
    <p:sldId id="1544" r:id="rId13"/>
    <p:sldId id="1549" r:id="rId14"/>
    <p:sldId id="289" r:id="rId15"/>
    <p:sldId id="290" r:id="rId16"/>
    <p:sldId id="353" r:id="rId17"/>
  </p:sldIdLst>
  <p:sldSz cx="9144000" cy="6858000" type="screen4x3"/>
  <p:notesSz cx="6858000" cy="987425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a Roussel" initials="ER" lastIdx="1" clrIdx="0">
    <p:extLst>
      <p:ext uri="{19B8F6BF-5375-455C-9EA6-DF929625EA0E}">
        <p15:presenceInfo xmlns:p15="http://schemas.microsoft.com/office/powerpoint/2012/main" userId="45b25953ecb6797e" providerId="Windows Live"/>
      </p:ext>
    </p:extLst>
  </p:cmAuthor>
  <p:cmAuthor id="2" name="laurent clavel" initials="lc" lastIdx="1" clrIdx="1">
    <p:extLst>
      <p:ext uri="{19B8F6BF-5375-455C-9EA6-DF929625EA0E}">
        <p15:presenceInfo xmlns:p15="http://schemas.microsoft.com/office/powerpoint/2012/main" userId="349a3130f4b558a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6600"/>
    <a:srgbClr val="D1E4E9"/>
    <a:srgbClr val="B6DADF"/>
    <a:srgbClr val="CEE1E6"/>
    <a:srgbClr val="CFE2E7"/>
    <a:srgbClr val="D0E3E8"/>
    <a:srgbClr val="C2FFFD"/>
    <a:srgbClr val="FC2C4F"/>
    <a:srgbClr val="CDE0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0" autoAdjust="0"/>
    <p:restoredTop sz="96830" autoAdjust="0"/>
  </p:normalViewPr>
  <p:slideViewPr>
    <p:cSldViewPr>
      <p:cViewPr varScale="1">
        <p:scale>
          <a:sx n="85" d="100"/>
          <a:sy n="85" d="100"/>
        </p:scale>
        <p:origin x="133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4086" y="96"/>
      </p:cViewPr>
      <p:guideLst>
        <p:guide orient="horz" pos="3111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971431" cy="494260"/>
          </a:xfrm>
          <a:prstGeom prst="rect">
            <a:avLst/>
          </a:prstGeom>
        </p:spPr>
        <p:txBody>
          <a:bodyPr vert="horz" lIns="95971" tIns="47986" rIns="95971" bIns="479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993" y="4"/>
            <a:ext cx="2971431" cy="494260"/>
          </a:xfrm>
          <a:prstGeom prst="rect">
            <a:avLst/>
          </a:prstGeom>
        </p:spPr>
        <p:txBody>
          <a:bodyPr vert="horz" lIns="95971" tIns="47986" rIns="95971" bIns="479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552D10-4F96-453A-B897-7D56D0EB9707}" type="datetimeFigureOut">
              <a:rPr lang="fr-FR"/>
              <a:pPr>
                <a:defRPr/>
              </a:pPr>
              <a:t>29/04/2024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5" y="9378425"/>
            <a:ext cx="2971431" cy="494260"/>
          </a:xfrm>
          <a:prstGeom prst="rect">
            <a:avLst/>
          </a:prstGeom>
        </p:spPr>
        <p:txBody>
          <a:bodyPr vert="horz" lIns="95971" tIns="47986" rIns="95971" bIns="479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993" y="9378425"/>
            <a:ext cx="2971431" cy="494260"/>
          </a:xfrm>
          <a:prstGeom prst="rect">
            <a:avLst/>
          </a:prstGeom>
        </p:spPr>
        <p:txBody>
          <a:bodyPr vert="horz" lIns="95971" tIns="47986" rIns="95971" bIns="4798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6C204F8-EE04-432D-975F-FFE14427CA2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108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971431" cy="494260"/>
          </a:xfrm>
          <a:prstGeom prst="rect">
            <a:avLst/>
          </a:prstGeom>
        </p:spPr>
        <p:txBody>
          <a:bodyPr vert="horz" lIns="95971" tIns="47986" rIns="95971" bIns="479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993" y="4"/>
            <a:ext cx="2971431" cy="494260"/>
          </a:xfrm>
          <a:prstGeom prst="rect">
            <a:avLst/>
          </a:prstGeom>
        </p:spPr>
        <p:txBody>
          <a:bodyPr vert="horz" lIns="95971" tIns="47986" rIns="95971" bIns="479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F7319D3-C7EC-472D-9FD7-6613ED97480B}" type="datetimeFigureOut">
              <a:rPr lang="fr-FR"/>
              <a:pPr>
                <a:defRPr/>
              </a:pPr>
              <a:t>29/04/2024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62025" y="741363"/>
            <a:ext cx="4933950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71" tIns="47986" rIns="95971" bIns="47986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958" y="4690779"/>
            <a:ext cx="5486084" cy="4443646"/>
          </a:xfrm>
          <a:prstGeom prst="rect">
            <a:avLst/>
          </a:prstGeom>
        </p:spPr>
        <p:txBody>
          <a:bodyPr vert="horz" lIns="95971" tIns="47986" rIns="95971" bIns="47986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5" y="9378425"/>
            <a:ext cx="2971431" cy="494260"/>
          </a:xfrm>
          <a:prstGeom prst="rect">
            <a:avLst/>
          </a:prstGeom>
        </p:spPr>
        <p:txBody>
          <a:bodyPr vert="horz" lIns="95971" tIns="47986" rIns="95971" bIns="479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993" y="9378425"/>
            <a:ext cx="2971431" cy="494260"/>
          </a:xfrm>
          <a:prstGeom prst="rect">
            <a:avLst/>
          </a:prstGeom>
        </p:spPr>
        <p:txBody>
          <a:bodyPr vert="horz" lIns="95971" tIns="47986" rIns="95971" bIns="4798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86C3F80-72A0-4F48-9BFD-219503A62FB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6315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38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4ED305-68ED-4988-8EFD-6B9B46A34405}" type="slidenum">
              <a:rPr lang="fr-FR">
                <a:ea typeface="Arial" pitchFamily="-72" charset="0"/>
                <a:cs typeface="Arial" pitchFamily="-7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 dirty="0">
              <a:ea typeface="Arial" pitchFamily="-72" charset="0"/>
              <a:cs typeface="Arial" pitchFamily="-72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481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524BC8-8479-4DF5-A36F-E3BBC4443191}" type="slidenum">
              <a:rPr lang="fr-FR">
                <a:ea typeface="Arial" pitchFamily="-72" charset="0"/>
                <a:cs typeface="Arial" pitchFamily="-7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fr-FR">
              <a:ea typeface="Arial" pitchFamily="-72" charset="0"/>
              <a:cs typeface="Arial" pitchFamily="-72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686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1EB71E-1932-4422-B4DA-732B5D178932}" type="slidenum">
              <a:rPr lang="fr-FR">
                <a:ea typeface="Arial" pitchFamily="-72" charset="0"/>
                <a:cs typeface="Arial" pitchFamily="-7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fr-FR">
              <a:ea typeface="Arial" pitchFamily="-72" charset="0"/>
              <a:cs typeface="Arial" pitchFamily="-72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86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600" dirty="0"/>
              <a:t>Le réseau reste dominant, mais se partage entre la méthode classique (mail, tél, etc.) et l’utilisation de </a:t>
            </a:r>
            <a:r>
              <a:rPr lang="fr-FR" sz="1600" dirty="0" err="1"/>
              <a:t>Linked’In</a:t>
            </a:r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Les annonces et les cabinets ont de très bons rendements, et pour 50% suite à la réception d’alertes envoyées par les sites d’offres</a:t>
            </a:r>
          </a:p>
          <a:p>
            <a:endParaRPr lang="fr-FR" sz="1600" dirty="0"/>
          </a:p>
          <a:p>
            <a:r>
              <a:rPr lang="fr-FR" sz="1600" dirty="0"/>
              <a:t>L’approche directe par les entreprises ou par les cabinets se développent, via </a:t>
            </a:r>
            <a:r>
              <a:rPr lang="fr-FR" sz="1600" dirty="0" err="1"/>
              <a:t>Linked’In</a:t>
            </a:r>
            <a:r>
              <a:rPr lang="fr-FR" sz="1600" dirty="0"/>
              <a:t> pour les cabinets</a:t>
            </a:r>
          </a:p>
          <a:p>
            <a:endParaRPr lang="fr-FR" sz="1600" dirty="0"/>
          </a:p>
          <a:p>
            <a:r>
              <a:rPr lang="fr-FR" sz="1600" dirty="0"/>
              <a:t>La candidature spontanée a fonctionné pour 2 candidats en cabinet.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6C3F80-72A0-4F48-9BFD-219503A62FB7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1048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910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36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68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969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F9E4C9-1C87-4893-AB9D-5458DD839ADF}" type="slidenum">
              <a:rPr lang="fr-FR">
                <a:ea typeface="Arial" pitchFamily="-72" charset="0"/>
                <a:cs typeface="Arial" pitchFamily="-7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fr-FR" dirty="0">
              <a:ea typeface="Arial" pitchFamily="-72" charset="0"/>
              <a:cs typeface="Arial" pitchFamily="-7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>
            <a:noAutofit/>
          </a:bodyPr>
          <a:lstStyle>
            <a:lvl1pPr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D1C81-46D1-488D-9FAD-AB2084CD738B}" type="datetime1">
              <a:rPr lang="fr-FR" smtClean="0"/>
              <a:t>29/04/2024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AGO ACE du 9 Mars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C4774-1057-4C54-89BD-FFDABDC2964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69EDE-97C4-4605-B9BC-694314D3A57F}" type="datetime1">
              <a:rPr lang="fr-FR" smtClean="0"/>
              <a:t>29/04/2024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AGO ACE du 9 Mars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B5DE8-B751-4883-BEAC-47CB0EF599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>
            <a:noAutofit/>
          </a:bodyPr>
          <a:lstStyle>
            <a:lvl1pPr algn="l">
              <a:defRPr sz="4800" b="1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BBD32-61CB-4F85-ADAD-74DE7D22BEC0}" type="datetime1">
              <a:rPr lang="fr-FR" smtClean="0"/>
              <a:t>29/04/2024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AGO ACE du 9 Mars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8CCE3-A61F-4217-A446-4BA55BB291A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239FF-1BC9-486D-89E0-90D789BCCE12}" type="datetime1">
              <a:rPr lang="fr-FR" smtClean="0"/>
              <a:t>29/04/2024</a:t>
            </a:fld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AGO ACE du 9 Mars 2021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E1906-07E6-4634-935E-651BCEE12D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0D56E-6FF8-4518-9227-C97D74460B85}" type="datetime1">
              <a:rPr lang="fr-FR" smtClean="0"/>
              <a:t>29/04/2024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AGO ACE du 9 Mars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203E1-2426-4F0F-AF3F-B9E47811C3F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01145-40DD-4A20-8B49-E7E151FE9AD6}" type="datetime1">
              <a:rPr lang="fr-FR" smtClean="0"/>
              <a:t>29/04/2024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AGO ACE du 9 Mars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6AC6B-CD5B-430E-B2BF-05FC10E3D8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975" y="1554163"/>
            <a:ext cx="2073275" cy="19796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54400" y="1547813"/>
            <a:ext cx="42227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8913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041DDC1-8F1F-472B-B388-632C79E16DF2}" type="datetime1">
              <a:rPr lang="fr-FR" smtClean="0"/>
              <a:t>29/04/2024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975" y="6356350"/>
            <a:ext cx="51022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ndara" pitchFamily="-72" charset="0"/>
              </a:defRPr>
            </a:lvl1pPr>
          </a:lstStyle>
          <a:p>
            <a:r>
              <a:rPr lang="fr-FR"/>
              <a:t>AGO ACE du 9 Mars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625" y="6356350"/>
            <a:ext cx="11382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483D8E4-2A2C-495E-B652-730C275A1D7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64" r:id="rId3"/>
    <p:sldLayoutId id="2147483663" r:id="rId4"/>
    <p:sldLayoutId id="2147483662" r:id="rId5"/>
    <p:sldLayoutId id="2147483661" r:id="rId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 cap="all">
          <a:solidFill>
            <a:schemeClr val="tx1"/>
          </a:solidFill>
          <a:latin typeface="+mj-lt"/>
          <a:ea typeface="ＭＳ Ｐゴシック" pitchFamily="-72" charset="-128"/>
          <a:cs typeface="ＭＳ Ｐゴシック" pitchFamily="-7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itchFamily="34" charset="0"/>
          <a:ea typeface="ＭＳ Ｐゴシック" pitchFamily="-72" charset="-128"/>
          <a:cs typeface="ＭＳ Ｐゴシック" pitchFamily="-7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itchFamily="34" charset="0"/>
          <a:ea typeface="ＭＳ Ｐゴシック" pitchFamily="-72" charset="-128"/>
          <a:cs typeface="ＭＳ Ｐゴシック" pitchFamily="-7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itchFamily="34" charset="0"/>
          <a:ea typeface="ＭＳ Ｐゴシック" pitchFamily="-72" charset="-128"/>
          <a:cs typeface="ＭＳ Ｐゴシック" pitchFamily="-7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itchFamily="34" charset="0"/>
          <a:ea typeface="ＭＳ Ｐゴシック" pitchFamily="-72" charset="-128"/>
          <a:cs typeface="ＭＳ Ｐゴシック" pitchFamily="-72" charset="-128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i="1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i="1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i="1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i="1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»"/>
        <a:defRPr i="1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26" Type="http://schemas.openxmlformats.org/officeDocument/2006/relationships/image" Target="../media/image24.jpeg"/><Relationship Id="rId3" Type="http://schemas.openxmlformats.org/officeDocument/2006/relationships/image" Target="../media/image1.emf"/><Relationship Id="rId21" Type="http://schemas.openxmlformats.org/officeDocument/2006/relationships/image" Target="../media/image19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29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image" Target="../media/image22.emf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28" Type="http://schemas.openxmlformats.org/officeDocument/2006/relationships/image" Target="../media/image26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31" Type="http://schemas.openxmlformats.org/officeDocument/2006/relationships/image" Target="../media/image29.jp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Relationship Id="rId27" Type="http://schemas.openxmlformats.org/officeDocument/2006/relationships/image" Target="../media/image25.png"/><Relationship Id="rId30" Type="http://schemas.openxmlformats.org/officeDocument/2006/relationships/image" Target="../media/image2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emf"/><Relationship Id="rId5" Type="http://schemas.openxmlformats.org/officeDocument/2006/relationships/image" Target="../media/image34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6.jpeg"/><Relationship Id="rId18" Type="http://schemas.openxmlformats.org/officeDocument/2006/relationships/image" Target="../media/image51.jpeg"/><Relationship Id="rId26" Type="http://schemas.openxmlformats.org/officeDocument/2006/relationships/image" Target="../media/image58.jpeg"/><Relationship Id="rId3" Type="http://schemas.openxmlformats.org/officeDocument/2006/relationships/image" Target="../media/image1.emf"/><Relationship Id="rId21" Type="http://schemas.openxmlformats.org/officeDocument/2006/relationships/image" Target="../media/image54.jpeg"/><Relationship Id="rId7" Type="http://schemas.openxmlformats.org/officeDocument/2006/relationships/image" Target="../media/image42.jpeg"/><Relationship Id="rId12" Type="http://schemas.openxmlformats.org/officeDocument/2006/relationships/image" Target="../media/image10.jpeg"/><Relationship Id="rId17" Type="http://schemas.openxmlformats.org/officeDocument/2006/relationships/image" Target="../media/image50.jpeg"/><Relationship Id="rId25" Type="http://schemas.openxmlformats.org/officeDocument/2006/relationships/image" Target="../media/image57.jpe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9.jpeg"/><Relationship Id="rId20" Type="http://schemas.openxmlformats.org/officeDocument/2006/relationships/image" Target="../media/image53.jpeg"/><Relationship Id="rId29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11" Type="http://schemas.openxmlformats.org/officeDocument/2006/relationships/image" Target="../media/image45.jpeg"/><Relationship Id="rId24" Type="http://schemas.openxmlformats.org/officeDocument/2006/relationships/image" Target="../media/image22.emf"/><Relationship Id="rId5" Type="http://schemas.openxmlformats.org/officeDocument/2006/relationships/image" Target="../media/image40.jpeg"/><Relationship Id="rId15" Type="http://schemas.openxmlformats.org/officeDocument/2006/relationships/image" Target="../media/image48.jpeg"/><Relationship Id="rId23" Type="http://schemas.openxmlformats.org/officeDocument/2006/relationships/image" Target="../media/image56.jpeg"/><Relationship Id="rId28" Type="http://schemas.openxmlformats.org/officeDocument/2006/relationships/image" Target="../media/image60.jpeg"/><Relationship Id="rId10" Type="http://schemas.openxmlformats.org/officeDocument/2006/relationships/image" Target="../media/image44.jpeg"/><Relationship Id="rId19" Type="http://schemas.openxmlformats.org/officeDocument/2006/relationships/image" Target="../media/image52.jpeg"/><Relationship Id="rId31" Type="http://schemas.openxmlformats.org/officeDocument/2006/relationships/image" Target="../media/image29.jpg"/><Relationship Id="rId4" Type="http://schemas.openxmlformats.org/officeDocument/2006/relationships/image" Target="../media/image39.jpeg"/><Relationship Id="rId9" Type="http://schemas.openxmlformats.org/officeDocument/2006/relationships/image" Target="../media/image7.png"/><Relationship Id="rId14" Type="http://schemas.openxmlformats.org/officeDocument/2006/relationships/image" Target="../media/image47.jpeg"/><Relationship Id="rId22" Type="http://schemas.openxmlformats.org/officeDocument/2006/relationships/image" Target="../media/image55.jpeg"/><Relationship Id="rId27" Type="http://schemas.openxmlformats.org/officeDocument/2006/relationships/image" Target="../media/image59.png"/><Relationship Id="rId30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113" y="95908"/>
            <a:ext cx="82867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xfrm>
            <a:off x="7667625" y="6356350"/>
            <a:ext cx="630238" cy="31273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318681-DF76-4B8A-9349-E9624D021EAD}" type="slidenum">
              <a:rPr lang="fr-FR">
                <a:solidFill>
                  <a:srgbClr val="002060"/>
                </a:solidFill>
                <a:ea typeface="Arial" pitchFamily="-72" charset="0"/>
                <a:cs typeface="Arial" pitchFamily="-7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 dirty="0">
              <a:solidFill>
                <a:srgbClr val="002060"/>
              </a:solidFill>
              <a:ea typeface="Arial" pitchFamily="-72" charset="0"/>
              <a:cs typeface="Arial" pitchFamily="-72" charset="0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594447" y="1108769"/>
            <a:ext cx="7848600" cy="1782067"/>
          </a:xfrm>
        </p:spPr>
        <p:txBody>
          <a:bodyPr rtlCol="0"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fr-FR" altLang="fr-FR" sz="4800" b="1" kern="0" cap="none" dirty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Assemblée Générale</a:t>
            </a:r>
            <a:br>
              <a:rPr lang="fr-FR" altLang="fr-FR" sz="4800" b="1" kern="0" cap="none" dirty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fr-FR" altLang="fr-FR" sz="4800" b="1" kern="0" cap="none" dirty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13 MARS 2024   </a:t>
            </a:r>
            <a:br>
              <a:rPr lang="fr-FR" altLang="fr-FR" sz="4000" b="1" kern="0" cap="none" dirty="0">
                <a:solidFill>
                  <a:srgbClr val="000000"/>
                </a:solidFill>
                <a:latin typeface="Georgia" pitchFamily="18" charset="0"/>
                <a:ea typeface="+mn-ea"/>
                <a:cs typeface="+mn-cs"/>
              </a:rPr>
            </a:br>
            <a:endParaRPr lang="fr-FR" dirty="0">
              <a:ea typeface="+mj-ea"/>
              <a:cs typeface="+mj-cs"/>
            </a:endParaRPr>
          </a:p>
        </p:txBody>
      </p:sp>
      <p:sp>
        <p:nvSpPr>
          <p:cNvPr id="15364" name="Espace réservé du pied de page 1"/>
          <p:cNvSpPr>
            <a:spLocks noGrp="1"/>
          </p:cNvSpPr>
          <p:nvPr>
            <p:ph type="ftr" sz="quarter" idx="11"/>
          </p:nvPr>
        </p:nvSpPr>
        <p:spPr bwMode="auto">
          <a:xfrm>
            <a:off x="1116013" y="6356350"/>
            <a:ext cx="5056187" cy="365125"/>
          </a:xfrm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r>
              <a:rPr lang="fr-FR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AGO ACE du 13 mars 2024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A3CECE49-5B2A-9D1C-A27F-59311E7E0590}"/>
              </a:ext>
            </a:extLst>
          </p:cNvPr>
          <p:cNvGrpSpPr/>
          <p:nvPr/>
        </p:nvGrpSpPr>
        <p:grpSpPr>
          <a:xfrm>
            <a:off x="846137" y="2786338"/>
            <a:ext cx="7181850" cy="3975754"/>
            <a:chOff x="740974" y="968187"/>
            <a:chExt cx="10200824" cy="5813422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F5A40187-C07A-8278-A4D3-DD8D3D8507A1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828" y="3817658"/>
              <a:ext cx="1205341" cy="142524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8A582BA5-C94D-8723-922A-89AB744E0C3F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8630" y="984655"/>
              <a:ext cx="1245456" cy="129249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96EBEE6C-049A-FA59-4300-67CE53133EB1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828" y="968187"/>
              <a:ext cx="1245456" cy="130064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6C497CEC-58B3-B6DE-C318-B0D6400A09C2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3502" y="992057"/>
              <a:ext cx="1159375" cy="130064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9CFA2535-D0E0-6F56-CABD-45A5F8E7F734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0901" y="985446"/>
              <a:ext cx="1114086" cy="129249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</p:pic>
        <p:pic>
          <p:nvPicPr>
            <p:cNvPr id="9" name="Picture 65">
              <a:extLst>
                <a:ext uri="{FF2B5EF4-FFF2-40B4-BE49-F238E27FC236}">
                  <a16:creationId xmlns:a16="http://schemas.microsoft.com/office/drawing/2014/main" id="{D4A170CC-F546-54E5-26D0-DF13C62ACFCA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2734" y="983745"/>
              <a:ext cx="1245456" cy="129154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</p:pic>
        <p:pic>
          <p:nvPicPr>
            <p:cNvPr id="10" name="Image 12">
              <a:extLst>
                <a:ext uri="{FF2B5EF4-FFF2-40B4-BE49-F238E27FC236}">
                  <a16:creationId xmlns:a16="http://schemas.microsoft.com/office/drawing/2014/main" id="{832F3A2A-5026-3BBE-AA9F-229EAF9811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0369" y="2348692"/>
              <a:ext cx="1154422" cy="136088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EE89576C-7B08-4869-84DE-17E07B1CD9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974" y="2342384"/>
              <a:ext cx="1137214" cy="132554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 11" descr="Xavier de Jerphanion">
              <a:extLst>
                <a:ext uri="{FF2B5EF4-FFF2-40B4-BE49-F238E27FC236}">
                  <a16:creationId xmlns:a16="http://schemas.microsoft.com/office/drawing/2014/main" id="{7225864B-7152-FA15-4263-D144098F4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295" y="986439"/>
              <a:ext cx="1367584" cy="129154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336EEA5D-FE12-663C-D4A6-79E18AB2229B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2047" y="3837340"/>
              <a:ext cx="1305938" cy="140555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017574D2-EDCF-5095-6537-6A5D76FBB639}"/>
                </a:ext>
              </a:extLst>
            </p:cNvPr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8934" y="2385713"/>
              <a:ext cx="1332864" cy="129520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30AAA014-A51B-CD3F-EC83-0E1C7D971061}"/>
                </a:ext>
              </a:extLst>
            </p:cNvPr>
            <p:cNvPicPr/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6654" y="2344179"/>
              <a:ext cx="1180728" cy="137826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CCF473E3-CADB-9AE2-41BB-7165205FE385}"/>
                </a:ext>
              </a:extLst>
            </p:cNvPr>
            <p:cNvPicPr/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052" y="2337971"/>
              <a:ext cx="1154421" cy="137826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4C6673DD-4A7A-D020-4C4A-2F2CDBE58759}"/>
                </a:ext>
              </a:extLst>
            </p:cNvPr>
            <p:cNvPicPr/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0618" y="2355887"/>
              <a:ext cx="1276175" cy="131776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268AD81D-FA7A-4B3B-5374-D40D60690330}"/>
                </a:ext>
              </a:extLst>
            </p:cNvPr>
            <p:cNvPicPr/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563" y="2348692"/>
              <a:ext cx="991892" cy="137826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</p:pic>
        <p:pic>
          <p:nvPicPr>
            <p:cNvPr id="19" name="Image 24">
              <a:extLst>
                <a:ext uri="{FF2B5EF4-FFF2-40B4-BE49-F238E27FC236}">
                  <a16:creationId xmlns:a16="http://schemas.microsoft.com/office/drawing/2014/main" id="{0A46DE5C-0907-5CFA-12EA-D9DE4232BE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3636" y="2342459"/>
              <a:ext cx="884841" cy="134671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D5A04E82-5CA5-736A-7AB0-06CCD9484057}"/>
                </a:ext>
              </a:extLst>
            </p:cNvPr>
            <p:cNvPicPr/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6865" y="3847959"/>
              <a:ext cx="1157210" cy="137826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5CB1F880-A530-8FB7-9E07-D9096C9EE0E9}"/>
                </a:ext>
              </a:extLst>
            </p:cNvPr>
            <p:cNvPicPr/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5963" y="3827499"/>
              <a:ext cx="1184168" cy="140555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3C78A688-7EBA-025B-5D9E-4029BAB86E54}"/>
                </a:ext>
              </a:extLst>
            </p:cNvPr>
            <p:cNvPicPr/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083" y="3834333"/>
              <a:ext cx="1146056" cy="139189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A13FC33D-65C4-9663-B764-748050A0BB10}"/>
                </a:ext>
              </a:extLst>
            </p:cNvPr>
            <p:cNvPicPr/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3992" y="3841952"/>
              <a:ext cx="1397752" cy="137826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0E51C731-1236-71F4-90F8-1B9FA303DDEB}"/>
                </a:ext>
              </a:extLst>
            </p:cNvPr>
            <p:cNvPicPr/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4383" y="5336640"/>
              <a:ext cx="1226870" cy="1444969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5DAF6645-609A-0BD7-32FE-2EE7C8E00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4384" y="3837340"/>
              <a:ext cx="1226870" cy="140243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</p:pic>
        <p:pic>
          <p:nvPicPr>
            <p:cNvPr id="26" name="Image 2">
              <a:extLst>
                <a:ext uri="{FF2B5EF4-FFF2-40B4-BE49-F238E27FC236}">
                  <a16:creationId xmlns:a16="http://schemas.microsoft.com/office/drawing/2014/main" id="{1EF8B90B-357F-DCBA-D83F-3B4FEB0D7C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7652" y="5328276"/>
              <a:ext cx="1355587" cy="143532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58C64004-E13F-DC7A-F5B4-A331C4447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220" y="5331902"/>
              <a:ext cx="1134939" cy="142807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5AB033FC-742A-01B0-43A3-C9D3B3AC8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6260" y="5327416"/>
              <a:ext cx="1097671" cy="139189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</p:pic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B690C0A1-7B84-C790-4276-FBE222223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428" y="5327416"/>
              <a:ext cx="996503" cy="1391889"/>
            </a:xfrm>
            <a:prstGeom prst="rect">
              <a:avLst/>
            </a:prstGeom>
          </p:spPr>
        </p:pic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6E528227-7EEE-0F57-0292-3FEE8F9B4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0618" y="5320018"/>
              <a:ext cx="913072" cy="1367897"/>
            </a:xfrm>
            <a:prstGeom prst="rect">
              <a:avLst/>
            </a:prstGeom>
          </p:spPr>
        </p:pic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CDFEB99F-18CD-0E40-258F-877ECA8B0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7942" y="992057"/>
              <a:ext cx="1015616" cy="12767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690" y="152979"/>
            <a:ext cx="82867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xfrm>
            <a:off x="7740650" y="6356350"/>
            <a:ext cx="557213" cy="31273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FB1E49-C883-4FF7-A7C7-84EE6DCB833B}" type="slidenum">
              <a:rPr lang="fr-FR">
                <a:solidFill>
                  <a:srgbClr val="002060"/>
                </a:solidFill>
                <a:ea typeface="Arial" pitchFamily="-72" charset="0"/>
                <a:cs typeface="Arial" pitchFamily="-7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fr-FR">
              <a:solidFill>
                <a:srgbClr val="002060"/>
              </a:solidFill>
              <a:ea typeface="Arial" pitchFamily="-72" charset="0"/>
              <a:cs typeface="Arial" pitchFamily="-72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0002" y="5085184"/>
            <a:ext cx="8784976" cy="1782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</a:pPr>
            <a:r>
              <a:rPr lang="fr-FR" sz="2000" b="1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Révisions des ateliers </a:t>
            </a:r>
          </a:p>
          <a:p>
            <a:pPr marL="609600" indent="-609600">
              <a:spcBef>
                <a:spcPct val="20000"/>
              </a:spcBef>
            </a:pP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carrefour écriture avec intégration de l’IA</a:t>
            </a:r>
            <a:br>
              <a:rPr lang="fr-FR" sz="2000" b="1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sz="2000" b="1" u="sng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20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20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0" hangingPunct="0">
              <a:spcBef>
                <a:spcPct val="20000"/>
              </a:spcBef>
              <a:buClr>
                <a:srgbClr val="002060"/>
              </a:buClr>
            </a:pPr>
            <a:endParaRPr lang="fr-F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spcBef>
                <a:spcPct val="20000"/>
              </a:spcBef>
            </a:pPr>
            <a:endParaRPr lang="fr-F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spcBef>
                <a:spcPct val="20000"/>
              </a:spcBef>
            </a:pP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Espace réservé du pied de page 1">
            <a:extLst>
              <a:ext uri="{FF2B5EF4-FFF2-40B4-BE49-F238E27FC236}">
                <a16:creationId xmlns:a16="http://schemas.microsoft.com/office/drawing/2014/main" id="{0AFEA0E3-ECEF-4807-ADA2-F20DE4A80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116013" y="6376243"/>
            <a:ext cx="5056187" cy="365125"/>
          </a:xfrm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r>
              <a:rPr lang="fr-FR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AGO ACE du 13 mars 2024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AEF2E18-2F4F-4767-8579-615D3CEA520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04664"/>
            <a:ext cx="1152128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2">
            <a:extLst>
              <a:ext uri="{FF2B5EF4-FFF2-40B4-BE49-F238E27FC236}">
                <a16:creationId xmlns:a16="http://schemas.microsoft.com/office/drawing/2014/main" id="{8EEE4467-005C-4BFC-BEDE-966878394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5403" y="1609405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1400" b="1" i="1" dirty="0">
                <a:solidFill>
                  <a:srgbClr val="002060"/>
                </a:solidFill>
                <a:latin typeface="Candara" pitchFamily="-72" charset="0"/>
              </a:rPr>
              <a:t>Sophie Léger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C0B17EE9-E526-440A-80B0-A5AE33822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268760"/>
            <a:ext cx="8784976" cy="279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 algn="ctr">
              <a:spcBef>
                <a:spcPct val="20000"/>
              </a:spcBef>
            </a:pP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Les Réalisations de 2023 ( 2/3)</a:t>
            </a:r>
          </a:p>
          <a:p>
            <a:pPr marL="609600" indent="-609600" algn="ctr">
              <a:spcBef>
                <a:spcPct val="20000"/>
              </a:spcBef>
            </a:pPr>
            <a:endParaRPr lang="fr-F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spcBef>
                <a:spcPct val="20000"/>
              </a:spcBef>
            </a:pPr>
            <a:r>
              <a:rPr lang="fr-FR" sz="2000" b="1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Projet de partenariat Pôle Emploi </a:t>
            </a:r>
          </a:p>
          <a:p>
            <a:pPr marL="609600" indent="-609600">
              <a:spcBef>
                <a:spcPct val="20000"/>
              </a:spcBef>
            </a:pPr>
            <a:endParaRPr lang="fr-FR" sz="20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09600" indent="-609600">
              <a:spcBef>
                <a:spcPct val="20000"/>
              </a:spcBef>
            </a:pP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Reporté en raison de la mise en place et du lancement </a:t>
            </a:r>
          </a:p>
          <a:p>
            <a:pPr marL="609600" indent="-609600">
              <a:spcBef>
                <a:spcPct val="20000"/>
              </a:spcBef>
            </a:pP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France Travail le 1</a:t>
            </a:r>
            <a:r>
              <a:rPr lang="fr-FR" sz="2000" baseline="30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</a:t>
            </a: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janvier 2024, suivi en cours</a:t>
            </a:r>
          </a:p>
          <a:p>
            <a:pPr marL="609600" indent="-609600">
              <a:spcBef>
                <a:spcPct val="20000"/>
              </a:spcBef>
            </a:pPr>
            <a:endParaRPr lang="fr-FR" sz="2000" b="1" u="sng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09600" indent="-609600">
              <a:spcBef>
                <a:spcPct val="20000"/>
              </a:spcBef>
            </a:pPr>
            <a:r>
              <a:rPr lang="fr-FR" sz="2000" b="1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Projet «  Cadres en Poste » et «  1</a:t>
            </a:r>
            <a:r>
              <a:rPr lang="fr-FR" sz="2000" b="1" u="sng" baseline="30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</a:t>
            </a:r>
            <a:r>
              <a:rPr lang="fr-FR" sz="2000" b="1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Emploi jeunes cadres »</a:t>
            </a:r>
          </a:p>
          <a:p>
            <a:pPr marL="609600" indent="-609600">
              <a:spcBef>
                <a:spcPct val="20000"/>
              </a:spcBef>
            </a:pP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candidats en Poste et 2 candidats jeunes cadres diplômés 1</a:t>
            </a:r>
            <a:r>
              <a:rPr lang="fr-FR" sz="2000" baseline="30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</a:t>
            </a: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emploi</a:t>
            </a:r>
          </a:p>
        </p:txBody>
      </p:sp>
      <p:pic>
        <p:nvPicPr>
          <p:cNvPr id="1028" name="Picture 4" descr="Olivier Dussopt dévoile l'identité visuelle de France Travail - Ministère  du travail, de la santé et des solidarités">
            <a:extLst>
              <a:ext uri="{FF2B5EF4-FFF2-40B4-BE49-F238E27FC236}">
                <a16:creationId xmlns:a16="http://schemas.microsoft.com/office/drawing/2014/main" id="{B519CE07-02DD-3BEE-6758-1B9A7A3A5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841279"/>
            <a:ext cx="1769567" cy="110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3583953-0BAF-4A05-5DD9-99246245C0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4088" y="1846366"/>
            <a:ext cx="1875099" cy="99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9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60350"/>
            <a:ext cx="82867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xfrm>
            <a:off x="7740650" y="6356350"/>
            <a:ext cx="557213" cy="31273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FB1E49-C883-4FF7-A7C7-84EE6DCB833B}" type="slidenum">
              <a:rPr lang="fr-FR">
                <a:solidFill>
                  <a:srgbClr val="002060"/>
                </a:solidFill>
                <a:ea typeface="Arial" pitchFamily="-72" charset="0"/>
                <a:cs typeface="Arial" pitchFamily="-7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fr-FR">
              <a:solidFill>
                <a:srgbClr val="002060"/>
              </a:solidFill>
              <a:ea typeface="Arial" pitchFamily="-72" charset="0"/>
              <a:cs typeface="Arial" pitchFamily="-72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62494" y="1371747"/>
            <a:ext cx="8701993" cy="544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 algn="ctr">
              <a:spcBef>
                <a:spcPct val="20000"/>
              </a:spcBef>
            </a:pP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Les Réalisations de 2023 ( 3/3)</a:t>
            </a:r>
            <a:endParaRPr lang="fr-FR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b="1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Tables Rondes 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 4 Tables Rondes en </a:t>
            </a:r>
            <a:r>
              <a:rPr lang="fr-FR" sz="2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visio</a:t>
            </a:r>
            <a:r>
              <a:rPr lang="fr-FR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conférence</a:t>
            </a:r>
            <a:endParaRPr lang="fr-FR" sz="2000" b="1" u="sng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Conférences 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- 4 Conférences : 3 en </a:t>
            </a:r>
            <a:r>
              <a:rPr lang="fr-FR" sz="2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visio</a:t>
            </a:r>
            <a:r>
              <a:rPr lang="fr-FR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1 en présentiel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Le Care un défi pour le management  (</a:t>
            </a:r>
            <a:r>
              <a:rPr lang="fr-FR" sz="200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Magali Cecchet</a:t>
            </a: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&gt; Rebond génératif (Martine Faye et Nathalie Lebas)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&gt; Les décisions absurdes (Christian Morel)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&gt; l’IA générative et l’ACE (Jacques Vernay)</a:t>
            </a:r>
            <a:endParaRPr lang="fr-FR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spcBef>
                <a:spcPct val="20000"/>
              </a:spcBef>
            </a:pPr>
            <a:r>
              <a:rPr lang="fr-FR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Campagne d’appel aux Dons</a:t>
            </a:r>
          </a:p>
          <a:p>
            <a:pPr marL="609600" indent="-609600">
              <a:spcBef>
                <a:spcPct val="20000"/>
              </a:spcBef>
            </a:pP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Merci à nos donateurs qui nous témoignent de leur reconnaissance</a:t>
            </a:r>
            <a:b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soutenant les actions de l’ACE</a:t>
            </a:r>
            <a:b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0BFC11E-0EDD-4797-9E46-4C74D4A0CEB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04664"/>
            <a:ext cx="1152128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2">
            <a:extLst>
              <a:ext uri="{FF2B5EF4-FFF2-40B4-BE49-F238E27FC236}">
                <a16:creationId xmlns:a16="http://schemas.microsoft.com/office/drawing/2014/main" id="{DFCC7E13-E32A-403B-AB7B-46F35C261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360" y="149217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1400" b="1" i="1" dirty="0">
                <a:solidFill>
                  <a:srgbClr val="002060"/>
                </a:solidFill>
                <a:latin typeface="Candara" pitchFamily="-72" charset="0"/>
              </a:rPr>
              <a:t>Sophie Léger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C55C195-08D5-4D4C-830F-F2A01E8821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83" y="1988840"/>
            <a:ext cx="2004857" cy="1539842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4C041DD-83E3-80D6-879F-281E8ECF0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116013" y="6453336"/>
            <a:ext cx="5056187" cy="365125"/>
          </a:xfrm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r>
              <a:rPr lang="fr-FR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AGO ACE du 13 mars </a:t>
            </a:r>
          </a:p>
        </p:txBody>
      </p:sp>
    </p:spTree>
    <p:extLst>
      <p:ext uri="{BB962C8B-B14F-4D97-AF65-F5344CB8AC3E}">
        <p14:creationId xmlns:p14="http://schemas.microsoft.com/office/powerpoint/2010/main" val="414102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A35FE0D-7BC2-5010-BA83-4A4936C653C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C2B5DE8-B751-4883-BEAC-47CB0EF599EB}" type="slidenum">
              <a:rPr lang="fr-FR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E047F26-34C5-7F75-28C0-791A335FD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60350"/>
            <a:ext cx="82867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A7B5D2E-AAA3-05E8-823C-37FA90B1EC54}"/>
              </a:ext>
            </a:extLst>
          </p:cNvPr>
          <p:cNvSpPr txBox="1"/>
          <p:nvPr/>
        </p:nvSpPr>
        <p:spPr>
          <a:xfrm>
            <a:off x="1403648" y="1823070"/>
            <a:ext cx="545435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r-FR" altLang="fr-FR" sz="24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II.TEMOIGNAGES</a:t>
            </a:r>
          </a:p>
          <a:p>
            <a:pPr marL="514350" indent="-514350" algn="ctr" eaLnBrk="1" hangingPunct="1">
              <a:buFontTx/>
              <a:buAutoNum type="romanUcPeriod" startAt="7"/>
              <a:defRPr/>
            </a:pPr>
            <a:endParaRPr lang="fr-FR" altLang="fr-FR" sz="24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fr-FR" altLang="fr-FR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buFontTx/>
              <a:buChar char="-"/>
              <a:defRPr/>
            </a:pPr>
            <a:endParaRPr lang="fr-FR" altLang="fr-FR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fr-FR" altLang="fr-FR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Didier DOTTARELLI</a:t>
            </a:r>
          </a:p>
          <a:p>
            <a:pPr eaLnBrk="1" hangingPunct="1">
              <a:defRPr/>
            </a:pPr>
            <a:r>
              <a:rPr lang="fr-FR" altLang="fr-FR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Hervé ESTIENNE</a:t>
            </a:r>
          </a:p>
          <a:p>
            <a:pPr eaLnBrk="1" hangingPunct="1">
              <a:defRPr/>
            </a:pPr>
            <a:r>
              <a:rPr lang="fr-FR" altLang="fr-FR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Edouard de RODELLEC</a:t>
            </a:r>
          </a:p>
          <a:p>
            <a:pPr eaLnBrk="1" hangingPunct="1">
              <a:defRPr/>
            </a:pPr>
            <a:r>
              <a:rPr lang="fr-FR" altLang="fr-FR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Stéphane ROGER</a:t>
            </a:r>
          </a:p>
          <a:p>
            <a:pPr eaLnBrk="1" hangingPunct="1">
              <a:defRPr/>
            </a:pPr>
            <a:r>
              <a:rPr lang="fr-FR" altLang="fr-FR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Maxime LECOMTE</a:t>
            </a:r>
          </a:p>
          <a:p>
            <a:pPr marL="342900" indent="-342900" algn="ctr" eaLnBrk="1" hangingPunct="1">
              <a:buFontTx/>
              <a:buChar char="-"/>
              <a:defRPr/>
            </a:pPr>
            <a:endParaRPr lang="fr-FR" altLang="fr-FR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fr-FR" altLang="fr-FR" sz="24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7CE3FF1-A76B-2503-FBD0-31C89F2DB4C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293" y="260350"/>
            <a:ext cx="1321718" cy="15627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F61CDE2-9A7B-C2B4-BAC9-1950CB02C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304" y="1829351"/>
            <a:ext cx="18356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1400" b="1" i="1" dirty="0">
                <a:solidFill>
                  <a:srgbClr val="002060"/>
                </a:solidFill>
                <a:latin typeface="Candara" pitchFamily="-72" charset="0"/>
              </a:rPr>
              <a:t>Raphaël FLORENTINY</a:t>
            </a:r>
          </a:p>
        </p:txBody>
      </p:sp>
      <p:sp>
        <p:nvSpPr>
          <p:cNvPr id="3" name="Espace réservé du pied de page 1">
            <a:extLst>
              <a:ext uri="{FF2B5EF4-FFF2-40B4-BE49-F238E27FC236}">
                <a16:creationId xmlns:a16="http://schemas.microsoft.com/office/drawing/2014/main" id="{A7AED333-F260-B1E1-45F0-8C04F157B0AD}"/>
              </a:ext>
            </a:extLst>
          </p:cNvPr>
          <p:cNvSpPr txBox="1">
            <a:spLocks/>
          </p:cNvSpPr>
          <p:nvPr/>
        </p:nvSpPr>
        <p:spPr bwMode="auto">
          <a:xfrm>
            <a:off x="1116013" y="6356350"/>
            <a:ext cx="5056187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pPr>
              <a:defRPr/>
            </a:pPr>
            <a:r>
              <a:rPr lang="fr-FR" sz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AGO ACE du 13 mars 2024</a:t>
            </a:r>
          </a:p>
        </p:txBody>
      </p:sp>
    </p:spTree>
    <p:extLst>
      <p:ext uri="{BB962C8B-B14F-4D97-AF65-F5344CB8AC3E}">
        <p14:creationId xmlns:p14="http://schemas.microsoft.com/office/powerpoint/2010/main" val="343109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60350"/>
            <a:ext cx="82867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7FA605-967C-409F-B922-9BD33AEF9FD9}" type="slidenum">
              <a:rPr lang="fr-FR">
                <a:solidFill>
                  <a:srgbClr val="002060"/>
                </a:solidFill>
                <a:ea typeface="Arial" pitchFamily="-72" charset="0"/>
                <a:cs typeface="Arial" pitchFamily="-7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fr-FR" dirty="0">
              <a:solidFill>
                <a:srgbClr val="002060"/>
              </a:solidFill>
              <a:ea typeface="Arial" pitchFamily="-72" charset="0"/>
              <a:cs typeface="Arial" pitchFamily="-72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87783" y="1420241"/>
            <a:ext cx="78692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PLAN D’ACTIONS 2024</a:t>
            </a:r>
            <a:endParaRPr lang="fr-FR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9EF4242-515A-4803-90D5-8EC87E572C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508" y="149401"/>
            <a:ext cx="1116709" cy="1340768"/>
          </a:xfrm>
          <a:prstGeom prst="rect">
            <a:avLst/>
          </a:prstGeom>
        </p:spPr>
      </p:pic>
      <p:sp>
        <p:nvSpPr>
          <p:cNvPr id="9" name="ZoneTexte 2">
            <a:extLst>
              <a:ext uri="{FF2B5EF4-FFF2-40B4-BE49-F238E27FC236}">
                <a16:creationId xmlns:a16="http://schemas.microsoft.com/office/drawing/2014/main" id="{00EECDBA-1B5A-48B9-BF12-BBD8E4868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5636" y="1465007"/>
            <a:ext cx="18719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1400" b="1" i="1" dirty="0">
                <a:solidFill>
                  <a:srgbClr val="002060"/>
                </a:solidFill>
                <a:latin typeface="Candara" pitchFamily="-72" charset="0"/>
              </a:rPr>
              <a:t>Françoise Vincent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B5F5C10-AE8A-6A0C-26A6-CF75BEC87DE4}"/>
              </a:ext>
            </a:extLst>
          </p:cNvPr>
          <p:cNvSpPr txBox="1"/>
          <p:nvPr/>
        </p:nvSpPr>
        <p:spPr>
          <a:xfrm>
            <a:off x="3419872" y="4365104"/>
            <a:ext cx="184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CF89C33-42B6-742E-1B3E-3149945F7D64}"/>
              </a:ext>
            </a:extLst>
          </p:cNvPr>
          <p:cNvSpPr txBox="1"/>
          <p:nvPr/>
        </p:nvSpPr>
        <p:spPr>
          <a:xfrm>
            <a:off x="755574" y="4496766"/>
            <a:ext cx="7704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</a:p>
          <a:p>
            <a:endParaRPr lang="fr-FR" dirty="0"/>
          </a:p>
        </p:txBody>
      </p:sp>
      <p:sp>
        <p:nvSpPr>
          <p:cNvPr id="5" name="Espace réservé du pied de page 1">
            <a:extLst>
              <a:ext uri="{FF2B5EF4-FFF2-40B4-BE49-F238E27FC236}">
                <a16:creationId xmlns:a16="http://schemas.microsoft.com/office/drawing/2014/main" id="{D180FB5F-B833-DD61-9E2C-547A8069C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03644" y="6606988"/>
            <a:ext cx="5056187" cy="365125"/>
          </a:xfrm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r>
              <a:rPr lang="fr-FR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AGO ACE du 13 mars 2024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95CFC02-8D40-624A-5F40-3D47867062F2}"/>
              </a:ext>
            </a:extLst>
          </p:cNvPr>
          <p:cNvSpPr txBox="1"/>
          <p:nvPr/>
        </p:nvSpPr>
        <p:spPr>
          <a:xfrm>
            <a:off x="254708" y="1880664"/>
            <a:ext cx="8634584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2060"/>
                </a:solidFill>
              </a:rPr>
              <a:t>Développement des dispositifs cadres en poste et jeunes cadres</a:t>
            </a:r>
            <a:br>
              <a:rPr lang="fr-FR" dirty="0">
                <a:solidFill>
                  <a:srgbClr val="002060"/>
                </a:solidFill>
              </a:rPr>
            </a:br>
            <a:endParaRPr lang="fr-FR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2060"/>
                </a:solidFill>
              </a:rPr>
              <a:t>Création d' une newsletter</a:t>
            </a:r>
            <a:br>
              <a:rPr lang="fr-FR" dirty="0">
                <a:solidFill>
                  <a:srgbClr val="002060"/>
                </a:solidFill>
              </a:rPr>
            </a:br>
            <a:endParaRPr lang="fr-FR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2060"/>
                </a:solidFill>
              </a:rPr>
              <a:t>Développement des contacts avec France Travail suite à notre certification Qualiopi</a:t>
            </a:r>
            <a:br>
              <a:rPr lang="fr-FR" dirty="0">
                <a:solidFill>
                  <a:srgbClr val="002060"/>
                </a:solidFill>
              </a:rPr>
            </a:br>
            <a:endParaRPr lang="fr-FR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2060"/>
                </a:solidFill>
              </a:rPr>
              <a:t>Participation à des Forums emploi avec France Travail, les villes de Versailles et autres..</a:t>
            </a:r>
            <a:br>
              <a:rPr lang="fr-FR" dirty="0">
                <a:solidFill>
                  <a:srgbClr val="002060"/>
                </a:solidFill>
              </a:rPr>
            </a:br>
            <a:endParaRPr lang="fr-FR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2060"/>
                </a:solidFill>
              </a:rPr>
              <a:t>Nouvelles conférences sur l' emploi et autres thèmes </a:t>
            </a:r>
          </a:p>
          <a:p>
            <a:r>
              <a:rPr lang="fr-FR" dirty="0">
                <a:solidFill>
                  <a:srgbClr val="002060"/>
                </a:solidFill>
              </a:rPr>
              <a:t>    d' ouverture... </a:t>
            </a:r>
            <a:br>
              <a:rPr lang="fr-FR" dirty="0"/>
            </a:br>
            <a:endParaRPr lang="fr-FR" dirty="0"/>
          </a:p>
          <a:p>
            <a:pPr marL="342900" indent="-342900">
              <a:buFont typeface="Wingdings" panose="05000000000000000000" pitchFamily="2" charset="2"/>
              <a:buChar char="ü"/>
            </a:pPr>
            <a:br>
              <a:rPr lang="fr-FR" dirty="0"/>
            </a:br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60350"/>
            <a:ext cx="82867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652260-A8DE-4031-BA30-86FB660453A7}" type="slidenum">
              <a:rPr lang="fr-FR">
                <a:solidFill>
                  <a:srgbClr val="2F2F2F"/>
                </a:solidFill>
                <a:ea typeface="Arial" pitchFamily="-72" charset="0"/>
                <a:cs typeface="Arial" pitchFamily="-7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fr-FR">
              <a:solidFill>
                <a:srgbClr val="2F2F2F"/>
              </a:solidFill>
              <a:ea typeface="Arial" pitchFamily="-72" charset="0"/>
              <a:cs typeface="Arial" pitchFamily="-72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484313"/>
            <a:ext cx="9001125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fr-FR" altLang="fr-FR" sz="28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 RESOLUTIONS</a:t>
            </a:r>
          </a:p>
          <a:p>
            <a:pPr algn="ctr" eaLnBrk="1" hangingPunct="1">
              <a:buFontTx/>
              <a:buNone/>
              <a:defRPr/>
            </a:pPr>
            <a:endParaRPr lang="fr-FR" sz="2000" i="1" kern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fr-FR" altLang="fr-FR" sz="10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514350">
              <a:buFontTx/>
              <a:buAutoNum type="alphaUcPeriod"/>
              <a:defRPr/>
            </a:pPr>
            <a:r>
              <a:rPr lang="fr-FR" altLang="fr-FR" sz="2400" b="1" kern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Rappel quorum</a:t>
            </a:r>
          </a:p>
          <a:p>
            <a:pPr marL="914400" lvl="1" indent="-514350">
              <a:buFontTx/>
              <a:buAutoNum type="alphaUcPeriod"/>
              <a:defRPr/>
            </a:pPr>
            <a:endParaRPr lang="fr-FR" altLang="fr-FR" sz="2400" b="1" kern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lvl="1" indent="-514350">
              <a:buFontTx/>
              <a:buAutoNum type="alphaUcPeriod"/>
              <a:defRPr/>
            </a:pPr>
            <a:r>
              <a:rPr lang="fr-FR" altLang="fr-FR" sz="2400" b="1" kern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Quitus rapport moral</a:t>
            </a:r>
          </a:p>
          <a:p>
            <a:pPr marL="914400" lvl="1" indent="-514350">
              <a:buFontTx/>
              <a:buAutoNum type="alphaUcPeriod"/>
              <a:defRPr/>
            </a:pPr>
            <a:endParaRPr lang="fr-FR" altLang="fr-FR" sz="2400" b="1" kern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lvl="1" indent="-514350">
              <a:buFontTx/>
              <a:buAutoNum type="alphaUcPeriod"/>
              <a:defRPr/>
            </a:pPr>
            <a:r>
              <a:rPr lang="fr-FR" altLang="fr-FR" sz="2400" b="1" kern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Quitus rapport financier</a:t>
            </a:r>
          </a:p>
          <a:p>
            <a:pPr marL="1314450" lvl="2" indent="-514350">
              <a:buFont typeface="+mj-lt"/>
              <a:buAutoNum type="arabicParenR"/>
              <a:defRPr/>
            </a:pPr>
            <a:r>
              <a:rPr lang="fr-FR" altLang="fr-FR" sz="2200" b="1" kern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Comptes exercice 2023</a:t>
            </a:r>
          </a:p>
          <a:p>
            <a:pPr marL="1314450" lvl="2" indent="-514350">
              <a:buFont typeface="+mj-lt"/>
              <a:buAutoNum type="arabicParenR"/>
              <a:defRPr/>
            </a:pPr>
            <a:r>
              <a:rPr lang="fr-FR" altLang="fr-FR" sz="2200" b="1" kern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Budget exercice 2024</a:t>
            </a:r>
            <a:endParaRPr lang="fr-FR" altLang="fr-FR" b="1" kern="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fr-FR" altLang="fr-FR" kern="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6" name="ZoneTexte 7"/>
          <p:cNvSpPr txBox="1">
            <a:spLocks noChangeArrowheads="1"/>
          </p:cNvSpPr>
          <p:nvPr/>
        </p:nvSpPr>
        <p:spPr bwMode="auto">
          <a:xfrm>
            <a:off x="7728744" y="1468553"/>
            <a:ext cx="154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400" b="1" i="1" dirty="0">
                <a:solidFill>
                  <a:srgbClr val="002060"/>
                </a:solidFill>
                <a:latin typeface="Candara" pitchFamily="-72" charset="0"/>
              </a:rPr>
              <a:t>Bruno de Cenival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7FAC1B4-5C51-4667-A9B6-2FC58C0902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38240"/>
            <a:ext cx="1000125" cy="1257300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82494B0-2F79-5C17-CE14-87FA51428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116013" y="6356350"/>
            <a:ext cx="5056187" cy="365125"/>
          </a:xfrm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r>
              <a:rPr lang="fr-FR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AGO ACE du 13 mars 2024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60350"/>
            <a:ext cx="82867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46D6B6-109B-4875-8155-7A52F0945A4D}" type="slidenum">
              <a:rPr lang="fr-FR">
                <a:solidFill>
                  <a:srgbClr val="002060"/>
                </a:solidFill>
                <a:ea typeface="Arial" pitchFamily="-72" charset="0"/>
                <a:cs typeface="Arial" pitchFamily="-7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fr-FR">
              <a:solidFill>
                <a:srgbClr val="002060"/>
              </a:solidFill>
              <a:ea typeface="Arial" pitchFamily="-72" charset="0"/>
              <a:cs typeface="Arial" pitchFamily="-72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28625" y="1633171"/>
            <a:ext cx="8824020" cy="43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fr-FR" altLang="fr-FR" sz="28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VI.   ELECTIONS AU CONSEIL   D’ADMINISTRATION</a:t>
            </a:r>
          </a:p>
          <a:p>
            <a:pPr algn="ctr" eaLnBrk="1" hangingPunct="1">
              <a:buFontTx/>
              <a:buNone/>
              <a:defRPr/>
            </a:pPr>
            <a:endParaRPr lang="fr-FR" altLang="fr-FR" sz="10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fr-FR" sz="2000" i="1" kern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fr-FR" altLang="fr-FR" sz="10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514350">
              <a:buFontTx/>
              <a:buAutoNum type="alphaUcPeriod"/>
              <a:defRPr/>
            </a:pPr>
            <a:r>
              <a:rPr lang="fr-FR" altLang="fr-FR" sz="2400" b="1" kern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Mandats à renouveler </a:t>
            </a:r>
            <a:r>
              <a:rPr lang="fr-FR" altLang="fr-FR" sz="1200" b="1" kern="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914400" lvl="1" indent="-514350">
              <a:buFontTx/>
              <a:buAutoNum type="alphaUcPeriod"/>
              <a:defRPr/>
            </a:pPr>
            <a:endParaRPr lang="fr-FR" altLang="fr-FR" sz="2400" b="1" kern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lvl="1" indent="-514350">
              <a:buFontTx/>
              <a:buAutoNum type="alphaUcPeriod"/>
              <a:defRPr/>
            </a:pPr>
            <a:r>
              <a:rPr lang="fr-FR" altLang="fr-FR" sz="2400" b="1" kern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Nouvelles candidatures</a:t>
            </a:r>
          </a:p>
          <a:p>
            <a:pPr marL="914400" lvl="1" indent="-514350">
              <a:buFontTx/>
              <a:buAutoNum type="alphaUcPeriod"/>
              <a:defRPr/>
            </a:pPr>
            <a:endParaRPr lang="fr-FR" altLang="fr-FR" sz="2400" b="1" kern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lvl="1" indent="-514350">
              <a:buFontTx/>
              <a:buAutoNum type="alphaUcPeriod"/>
              <a:defRPr/>
            </a:pPr>
            <a:r>
              <a:rPr lang="fr-FR" altLang="fr-FR" sz="2400" b="1" kern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Votes</a:t>
            </a:r>
          </a:p>
          <a:p>
            <a:pPr marL="1257300" lvl="3" indent="0" eaLnBrk="1" hangingPunct="1">
              <a:buFontTx/>
              <a:buNone/>
              <a:defRPr/>
            </a:pPr>
            <a:endParaRPr lang="fr-FR" altLang="fr-FR" b="1" kern="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fr-FR" altLang="fr-FR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1F29D44-7CAF-4F4D-B105-E4CBA8494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5387" y="1389161"/>
            <a:ext cx="154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400" b="1" i="1" dirty="0">
                <a:solidFill>
                  <a:srgbClr val="002060"/>
                </a:solidFill>
                <a:latin typeface="Candara" pitchFamily="-72" charset="0"/>
              </a:rPr>
              <a:t>Bruno de Cenival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C5A3100-E143-4618-956A-A840FF8E12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80975"/>
            <a:ext cx="1000125" cy="1257300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4284F99-E04D-5136-D817-2C1551DAA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116013" y="6356350"/>
            <a:ext cx="5056187" cy="365125"/>
          </a:xfrm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r>
              <a:rPr lang="fr-FR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AGO ACE du 13 mars 2024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664" y="69924"/>
            <a:ext cx="82867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>
          <a:xfrm>
            <a:off x="7667625" y="6356350"/>
            <a:ext cx="630238" cy="385763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771480-7628-400E-B551-69AA27EE8AE1}" type="slidenum">
              <a:rPr lang="fr-FR">
                <a:solidFill>
                  <a:srgbClr val="002060"/>
                </a:solidFill>
                <a:ea typeface="Arial" pitchFamily="-72" charset="0"/>
                <a:cs typeface="Arial" pitchFamily="-7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fr-FR">
              <a:solidFill>
                <a:srgbClr val="002060"/>
              </a:solidFill>
              <a:ea typeface="Arial" pitchFamily="-72" charset="0"/>
              <a:cs typeface="Arial" pitchFamily="-72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9750" y="1196975"/>
            <a:ext cx="8424863" cy="4751388"/>
          </a:xfrm>
          <a:prstGeom prst="rect">
            <a:avLst/>
          </a:prstGeom>
        </p:spPr>
        <p:txBody>
          <a:bodyPr lIns="92075" tIns="46038" rIns="92075" bIns="46038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r-FR" b="1" dirty="0">
              <a:solidFill>
                <a:srgbClr val="000000"/>
              </a:solidFill>
              <a:latin typeface="Georgia" pitchFamily="18" charset="0"/>
            </a:endParaRPr>
          </a:p>
          <a:p>
            <a:pPr algn="ctr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fr-FR" sz="2400" b="1" i="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9A22F0D-A82D-40A9-B8D6-FABA9D705C2D}"/>
              </a:ext>
            </a:extLst>
          </p:cNvPr>
          <p:cNvSpPr txBox="1"/>
          <p:nvPr/>
        </p:nvSpPr>
        <p:spPr>
          <a:xfrm>
            <a:off x="3095625" y="1118281"/>
            <a:ext cx="457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4400" b="1" kern="0" dirty="0">
                <a:solidFill>
                  <a:srgbClr val="002060"/>
                </a:solidFill>
                <a:latin typeface="Georgia" pitchFamily="18" charset="0"/>
              </a:rPr>
              <a:t>MERCI ! </a:t>
            </a:r>
            <a:endParaRPr lang="fr-FR" sz="4400" dirty="0"/>
          </a:p>
        </p:txBody>
      </p:sp>
      <p:sp>
        <p:nvSpPr>
          <p:cNvPr id="3" name="Espace réservé du pied de page 1">
            <a:extLst>
              <a:ext uri="{FF2B5EF4-FFF2-40B4-BE49-F238E27FC236}">
                <a16:creationId xmlns:a16="http://schemas.microsoft.com/office/drawing/2014/main" id="{7EA78FB9-1302-06FC-93B0-EF23402C8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772171" y="6538084"/>
            <a:ext cx="5056187" cy="365125"/>
          </a:xfrm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r>
              <a:rPr lang="fr-FR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AGO ACE du 13 mars 2024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1F7988DE-754A-9F2B-5E28-2A684EDFF192}"/>
              </a:ext>
            </a:extLst>
          </p:cNvPr>
          <p:cNvGrpSpPr/>
          <p:nvPr/>
        </p:nvGrpSpPr>
        <p:grpSpPr>
          <a:xfrm>
            <a:off x="442607" y="1887722"/>
            <a:ext cx="8424863" cy="4677897"/>
            <a:chOff x="740974" y="968187"/>
            <a:chExt cx="10200824" cy="5813422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F2BE55BC-4F0D-D70E-81A1-B5E1B0EE8743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828" y="3817658"/>
              <a:ext cx="1205341" cy="142524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314ECD5B-971C-680B-EEB8-D5C2A07D02EA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8630" y="984655"/>
              <a:ext cx="1245456" cy="129249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BB7EF056-BDEA-51DD-A982-6AD21F97A485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828" y="968187"/>
              <a:ext cx="1245456" cy="130064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D3BF530F-B404-1543-5EBF-5490D6198DBD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3502" y="992057"/>
              <a:ext cx="1159375" cy="130064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971CEAD6-3443-89A9-AAC0-651447B45800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0901" y="985446"/>
              <a:ext cx="1114086" cy="129249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</p:pic>
        <p:pic>
          <p:nvPicPr>
            <p:cNvPr id="13" name="Picture 65">
              <a:extLst>
                <a:ext uri="{FF2B5EF4-FFF2-40B4-BE49-F238E27FC236}">
                  <a16:creationId xmlns:a16="http://schemas.microsoft.com/office/drawing/2014/main" id="{4C70302C-5907-2378-C43A-B1634B034B16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2734" y="983745"/>
              <a:ext cx="1245456" cy="129154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</p:pic>
        <p:pic>
          <p:nvPicPr>
            <p:cNvPr id="14" name="Image 12">
              <a:extLst>
                <a:ext uri="{FF2B5EF4-FFF2-40B4-BE49-F238E27FC236}">
                  <a16:creationId xmlns:a16="http://schemas.microsoft.com/office/drawing/2014/main" id="{BE35321F-EFBF-4E92-6D77-1FB5F47D8C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0369" y="2348692"/>
              <a:ext cx="1154422" cy="136088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Image 10">
              <a:extLst>
                <a:ext uri="{FF2B5EF4-FFF2-40B4-BE49-F238E27FC236}">
                  <a16:creationId xmlns:a16="http://schemas.microsoft.com/office/drawing/2014/main" id="{0DA220E6-DA9A-9459-E985-793C5F164E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974" y="2342384"/>
              <a:ext cx="1137214" cy="132554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Image 15" descr="Xavier de Jerphanion">
              <a:extLst>
                <a:ext uri="{FF2B5EF4-FFF2-40B4-BE49-F238E27FC236}">
                  <a16:creationId xmlns:a16="http://schemas.microsoft.com/office/drawing/2014/main" id="{7F24FBB7-22AB-AA07-BA9C-BE89821DB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295" y="986439"/>
              <a:ext cx="1367584" cy="129154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A3CB0541-1942-A43B-DF37-3761207078C4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2047" y="3837340"/>
              <a:ext cx="1305938" cy="140555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B4CE96DB-9D1D-FA96-CDAF-D6B329D8C0FD}"/>
                </a:ext>
              </a:extLst>
            </p:cNvPr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8934" y="2385713"/>
              <a:ext cx="1332864" cy="129520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2DB8C28F-FA63-A341-8F80-8A7914238C86}"/>
                </a:ext>
              </a:extLst>
            </p:cNvPr>
            <p:cNvPicPr/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6654" y="2344179"/>
              <a:ext cx="1180728" cy="137826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F01899BA-6847-E691-FDC4-1612FCEE2423}"/>
                </a:ext>
              </a:extLst>
            </p:cNvPr>
            <p:cNvPicPr/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052" y="2337971"/>
              <a:ext cx="1154421" cy="137826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AF056DA7-3E7E-288B-4218-B34F92D3B4AC}"/>
                </a:ext>
              </a:extLst>
            </p:cNvPr>
            <p:cNvPicPr/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0618" y="2355887"/>
              <a:ext cx="1276175" cy="131776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CEDE508E-5E95-0D78-8276-B943AE8B1085}"/>
                </a:ext>
              </a:extLst>
            </p:cNvPr>
            <p:cNvPicPr/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563" y="2348692"/>
              <a:ext cx="991892" cy="137826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</p:pic>
        <p:pic>
          <p:nvPicPr>
            <p:cNvPr id="23" name="Image 24">
              <a:extLst>
                <a:ext uri="{FF2B5EF4-FFF2-40B4-BE49-F238E27FC236}">
                  <a16:creationId xmlns:a16="http://schemas.microsoft.com/office/drawing/2014/main" id="{D2D5BE12-BAFB-2712-CA8F-1AA351F952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3636" y="2342459"/>
              <a:ext cx="884841" cy="134671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1DDEB1F9-1EE5-BAEC-CC81-903B898FABAF}"/>
                </a:ext>
              </a:extLst>
            </p:cNvPr>
            <p:cNvPicPr/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6865" y="3847959"/>
              <a:ext cx="1157210" cy="137826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38716577-C972-B4AF-EB20-B8475243F072}"/>
                </a:ext>
              </a:extLst>
            </p:cNvPr>
            <p:cNvPicPr/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5963" y="3827499"/>
              <a:ext cx="1184168" cy="140555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4BE08CBD-8B8F-52BD-EAC0-AF7426D5107D}"/>
                </a:ext>
              </a:extLst>
            </p:cNvPr>
            <p:cNvPicPr/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083" y="3834333"/>
              <a:ext cx="1146056" cy="139189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C2FEB2A0-81ED-A8E0-B8F3-FFC7BE901C62}"/>
                </a:ext>
              </a:extLst>
            </p:cNvPr>
            <p:cNvPicPr/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3992" y="3841952"/>
              <a:ext cx="1397752" cy="137826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DF56DB17-1F80-3123-AC31-FCF4453CA63B}"/>
                </a:ext>
              </a:extLst>
            </p:cNvPr>
            <p:cNvPicPr/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4383" y="5336640"/>
              <a:ext cx="1226870" cy="1444969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</p:pic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A7A30B57-AEA9-2C84-22C0-B5D5E3A59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4384" y="3837340"/>
              <a:ext cx="1226870" cy="140243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</p:pic>
        <p:pic>
          <p:nvPicPr>
            <p:cNvPr id="30" name="Image 2">
              <a:extLst>
                <a:ext uri="{FF2B5EF4-FFF2-40B4-BE49-F238E27FC236}">
                  <a16:creationId xmlns:a16="http://schemas.microsoft.com/office/drawing/2014/main" id="{2E2E0741-1FAF-2571-04CB-3089E10679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7652" y="5328276"/>
              <a:ext cx="1355587" cy="143532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550038B7-5216-A959-3B14-3D43F8CC1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220" y="5331902"/>
              <a:ext cx="1134939" cy="142807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</p:pic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039CB019-A95A-8AB8-0700-68D2C58D0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6260" y="5327416"/>
              <a:ext cx="1097671" cy="139189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</p:pic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631EC844-DB9C-BAC9-7D6D-0A76ADC45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428" y="5327416"/>
              <a:ext cx="996503" cy="1391889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ACC75A83-83C9-2576-0D49-2DF1BA61F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0618" y="5320018"/>
              <a:ext cx="913072" cy="1367897"/>
            </a:xfrm>
            <a:prstGeom prst="rect">
              <a:avLst/>
            </a:prstGeom>
          </p:spPr>
        </p:pic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49B7472A-2B36-9F7A-4F7D-1821014A7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7942" y="992057"/>
              <a:ext cx="1015616" cy="12767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8424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60350"/>
            <a:ext cx="82867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>
          <a:xfrm>
            <a:off x="7667625" y="6356350"/>
            <a:ext cx="630238" cy="385763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9C6E10-8A05-4E0F-922E-3DBD4D58A5DC}" type="slidenum">
              <a:rPr lang="fr-FR">
                <a:solidFill>
                  <a:srgbClr val="002060"/>
                </a:solidFill>
                <a:ea typeface="Arial" pitchFamily="-72" charset="0"/>
                <a:cs typeface="Arial" pitchFamily="-7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FR" dirty="0">
              <a:solidFill>
                <a:srgbClr val="002060"/>
              </a:solidFill>
              <a:ea typeface="Arial" pitchFamily="-72" charset="0"/>
              <a:cs typeface="Arial" pitchFamily="-72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1196975"/>
            <a:ext cx="9612560" cy="5184775"/>
          </a:xfrm>
          <a:prstGeom prst="rect">
            <a:avLst/>
          </a:prstGeom>
        </p:spPr>
        <p:txBody>
          <a:bodyPr lIns="92075" tIns="46038" rIns="92075" bIns="46038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fr-FR" sz="19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  <a:p>
            <a:pPr algn="ctr">
              <a:lnSpc>
                <a:spcPct val="90000"/>
              </a:lnSpc>
            </a:pPr>
            <a:endParaRPr lang="fr-FR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endParaRPr lang="fr-FR" sz="16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fr-F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 2023 </a:t>
            </a:r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(Laurent CLAVEL - Michel GAULT - Sophie LEGER)</a:t>
            </a:r>
            <a:r>
              <a:rPr lang="fr-FR" sz="16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fr-F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TEMOIGNAGES </a:t>
            </a:r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(Raphaël FLORENTINY)   </a:t>
            </a:r>
            <a:r>
              <a:rPr lang="fr-F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fr-F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D’ACTIONS 2024 </a:t>
            </a:r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(Françoise VINCENT)</a:t>
            </a:r>
            <a:endParaRPr lang="fr-FR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fr-F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COMPTE RENDU FINANCIER 2023 ET BUDGET 2024 </a:t>
            </a:r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(Laurent HIRIBARRONDO)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fr-F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RÉSOLUTIONS </a:t>
            </a:r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(Bruno de CENIVAL) </a:t>
            </a:r>
            <a:endParaRPr lang="fr-FR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fr-F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ÉLECTIONS AU CONSEIL D’ADMINISTRATION </a:t>
            </a:r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(Bruno de CENIVAL)  </a:t>
            </a:r>
            <a:r>
              <a:rPr lang="fr-F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fr-F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DIVERSES     </a:t>
            </a:r>
            <a:endParaRPr lang="fr-FR" sz="16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 Black" pitchFamily="-72" charset="0"/>
              <a:buAutoNum type="romanUcPeriod"/>
            </a:pPr>
            <a:endParaRPr lang="fr-FR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68D2871-44AC-3CF1-CFA4-72DE4C8DA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116013" y="6356350"/>
            <a:ext cx="5056187" cy="365125"/>
          </a:xfrm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r>
              <a:rPr lang="fr-FR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AGO ACE du 13 mars 2024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60350"/>
            <a:ext cx="82867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xfrm>
            <a:off x="7667625" y="6356350"/>
            <a:ext cx="630238" cy="385763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843A9F-9AAA-4370-B65B-15B3F5DE5476}" type="slidenum">
              <a:rPr lang="fr-FR">
                <a:solidFill>
                  <a:srgbClr val="002060"/>
                </a:solidFill>
                <a:ea typeface="Arial" pitchFamily="-72" charset="0"/>
                <a:cs typeface="Arial" pitchFamily="-7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FR" dirty="0">
              <a:solidFill>
                <a:srgbClr val="002060"/>
              </a:solidFill>
              <a:ea typeface="Arial" pitchFamily="-72" charset="0"/>
              <a:cs typeface="Arial" pitchFamily="-72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46138" y="1628775"/>
            <a:ext cx="703897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 BILAN 2023</a:t>
            </a:r>
          </a:p>
          <a:p>
            <a:pPr algn="ctr"/>
            <a:endParaRPr lang="fr-FR" sz="2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 Black" pitchFamily="-72" charset="0"/>
              <a:buAutoNum type="alphaUcPeriod"/>
            </a:pP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Chiffres clés 2023</a:t>
            </a:r>
            <a:r>
              <a:rPr lang="fr-FR" sz="1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>
              <a:lnSpc>
                <a:spcPct val="150000"/>
              </a:lnSpc>
              <a:buFont typeface="Arial Black" pitchFamily="-72" charset="0"/>
              <a:buAutoNum type="alphaUcPeriod"/>
            </a:pP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Questionnaires de satisfaction </a:t>
            </a:r>
            <a:endParaRPr lang="fr-FR" sz="12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 Black" pitchFamily="-72" charset="0"/>
              <a:buAutoNum type="alphaUcPeriod"/>
            </a:pP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Réalisations 2023     </a:t>
            </a:r>
            <a:r>
              <a:rPr lang="fr-FR" sz="1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</a:p>
          <a:p>
            <a:pPr>
              <a:lnSpc>
                <a:spcPct val="150000"/>
              </a:lnSpc>
            </a:pPr>
            <a:endParaRPr lang="fr-F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9A94023-93D7-35FC-500A-F183F2DAC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116013" y="6356350"/>
            <a:ext cx="5056187" cy="365125"/>
          </a:xfrm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r>
              <a:rPr lang="fr-FR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AGO ACE du 13 mars 2024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60350"/>
            <a:ext cx="82867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xfrm>
            <a:off x="7740650" y="6356350"/>
            <a:ext cx="557213" cy="2809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166043-66FA-405E-A515-DDC15D315F47}" type="slidenum">
              <a:rPr lang="fr-FR">
                <a:solidFill>
                  <a:srgbClr val="002060"/>
                </a:solidFill>
                <a:ea typeface="Arial" pitchFamily="-72" charset="0"/>
                <a:cs typeface="Arial" pitchFamily="-7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FR" dirty="0">
              <a:solidFill>
                <a:srgbClr val="002060"/>
              </a:solidFill>
              <a:ea typeface="Arial" pitchFamily="-72" charset="0"/>
              <a:cs typeface="Arial" pitchFamily="-72" charset="0"/>
            </a:endParaRPr>
          </a:p>
        </p:txBody>
      </p:sp>
      <p:sp>
        <p:nvSpPr>
          <p:cNvPr id="11" name="ZoneTexte 2">
            <a:extLst>
              <a:ext uri="{FF2B5EF4-FFF2-40B4-BE49-F238E27FC236}">
                <a16:creationId xmlns:a16="http://schemas.microsoft.com/office/drawing/2014/main" id="{27AD4C6D-A2D7-4718-BDF8-10A984FFA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8574" y="1511642"/>
            <a:ext cx="18356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1400" b="1" i="1" dirty="0">
                <a:solidFill>
                  <a:srgbClr val="002060"/>
                </a:solidFill>
                <a:latin typeface="Candara" pitchFamily="-72" charset="0"/>
              </a:rPr>
              <a:t>Laurent Clavel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15E6F31-4684-433A-9F29-9007A0A5B36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574" y="310741"/>
            <a:ext cx="1106786" cy="12009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8D0BED5-19A4-9D19-29B0-25DD390BE256}"/>
              </a:ext>
            </a:extLst>
          </p:cNvPr>
          <p:cNvSpPr txBox="1"/>
          <p:nvPr/>
        </p:nvSpPr>
        <p:spPr>
          <a:xfrm>
            <a:off x="203011" y="959437"/>
            <a:ext cx="8286750" cy="5710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L’ACE en chiffres  </a:t>
            </a:r>
          </a:p>
          <a:p>
            <a:endParaRPr lang="fr-FR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90000"/>
              </a:lnSpc>
              <a:buFontTx/>
              <a:buAutoNum type="alphaLcParenR"/>
            </a:pPr>
            <a:endParaRPr lang="fr-FR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fr-F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Communes et une Communauté de Communes </a:t>
            </a: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nous soutiennent fidèlement</a:t>
            </a:r>
          </a:p>
          <a:p>
            <a:pPr>
              <a:lnSpc>
                <a:spcPct val="80000"/>
              </a:lnSpc>
            </a:pPr>
            <a:endParaRPr lang="fr-FR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fr-F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animateurs, anciens cadres dirigeants ou supérieurs, </a:t>
            </a: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tous bénévoles</a:t>
            </a:r>
          </a:p>
          <a:p>
            <a:pPr>
              <a:lnSpc>
                <a:spcPct val="80000"/>
              </a:lnSpc>
            </a:pPr>
            <a:endParaRPr lang="fr-FR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fr-F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membres accueillis en 2023, dont 37 pour la mission classique, 10 En poste et 2 1</a:t>
            </a:r>
            <a:r>
              <a:rPr lang="fr-FR" sz="2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Emploi </a:t>
            </a: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(vs 22 en 2022, vs 28 en 2021 et 49 en 2020, 55 en 2019). </a:t>
            </a:r>
          </a:p>
          <a:p>
            <a:pPr>
              <a:lnSpc>
                <a:spcPct val="80000"/>
              </a:lnSpc>
            </a:pPr>
            <a:r>
              <a:rPr lang="fr-F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 retours à l’emploi en 2023 </a:t>
            </a: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(vs 32 en 2022, 43 en 2021 et 44 en 2020, 43 en 2019). </a:t>
            </a:r>
          </a:p>
          <a:p>
            <a:pPr>
              <a:lnSpc>
                <a:spcPct val="80000"/>
              </a:lnSpc>
            </a:pPr>
            <a:endParaRPr lang="fr-FR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fr-F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temps de présence médian à l'ACE a été de 6 mois en 2023 (7 mois pour les En Poste). </a:t>
            </a:r>
          </a:p>
          <a:p>
            <a:pPr>
              <a:lnSpc>
                <a:spcPct val="80000"/>
              </a:lnSpc>
            </a:pPr>
            <a:endParaRPr lang="fr-FR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fr-F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Résultats : 9 candidats sur 10 </a:t>
            </a: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quittent l’ACE avec un emploi, 83% en CDI en 2023. 71% des plus de 50 ans ont retrouvé un CDI en 2023.</a:t>
            </a:r>
          </a:p>
          <a:p>
            <a:pPr>
              <a:lnSpc>
                <a:spcPct val="80000"/>
              </a:lnSpc>
            </a:pPr>
            <a:endParaRPr lang="fr-FR" sz="1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pied de page 1">
            <a:extLst>
              <a:ext uri="{FF2B5EF4-FFF2-40B4-BE49-F238E27FC236}">
                <a16:creationId xmlns:a16="http://schemas.microsoft.com/office/drawing/2014/main" id="{CE7815AA-547B-8073-960C-C8A670B5A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116013" y="6356350"/>
            <a:ext cx="5056187" cy="365125"/>
          </a:xfrm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r>
              <a:rPr lang="fr-FR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AGO ACE du 13 mars 2024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FCA193E3-D668-45FE-866F-A3DF48C7A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762" y="73501"/>
            <a:ext cx="8401694" cy="111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2">
            <a:extLst>
              <a:ext uri="{FF2B5EF4-FFF2-40B4-BE49-F238E27FC236}">
                <a16:creationId xmlns:a16="http://schemas.microsoft.com/office/drawing/2014/main" id="{DDEB3B5C-0BDD-4387-9377-A80F67415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088" y="1571523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1400" b="1" i="1" dirty="0">
                <a:solidFill>
                  <a:srgbClr val="002060"/>
                </a:solidFill>
                <a:latin typeface="Candara" pitchFamily="-72" charset="0"/>
              </a:rPr>
              <a:t>Michel Gault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A51700-1EDF-45B8-A2F9-92D1292E8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5E1906-07E6-4634-935E-651BCEE12D24}" type="slidenum">
              <a:rPr lang="fr-FR" smtClean="0">
                <a:solidFill>
                  <a:srgbClr val="002060"/>
                </a:solidFill>
              </a:rPr>
              <a:pPr>
                <a:defRPr/>
              </a:pPr>
              <a:t>5</a:t>
            </a:fld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E102CF9-C879-4453-8E15-1922E082691F}"/>
              </a:ext>
            </a:extLst>
          </p:cNvPr>
          <p:cNvSpPr txBox="1"/>
          <p:nvPr/>
        </p:nvSpPr>
        <p:spPr>
          <a:xfrm>
            <a:off x="755577" y="2971800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Questionnaires de satisfaction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  <a:p>
            <a:endParaRPr lang="fr-F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AFCBAAB-FFFF-4B76-B69C-F559D4D584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336" y="298610"/>
            <a:ext cx="1637664" cy="1187290"/>
          </a:xfrm>
          <a:prstGeom prst="rect">
            <a:avLst/>
          </a:prstGeom>
        </p:spPr>
      </p:pic>
      <p:sp>
        <p:nvSpPr>
          <p:cNvPr id="3" name="Espace réservé du pied de page 1">
            <a:extLst>
              <a:ext uri="{FF2B5EF4-FFF2-40B4-BE49-F238E27FC236}">
                <a16:creationId xmlns:a16="http://schemas.microsoft.com/office/drawing/2014/main" id="{09E81CFE-827A-747D-01D9-BBAD27C35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116013" y="6356350"/>
            <a:ext cx="5056187" cy="365125"/>
          </a:xfrm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r>
              <a:rPr lang="fr-FR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AGO ACE du 13 mars 2024</a:t>
            </a:r>
          </a:p>
        </p:txBody>
      </p:sp>
    </p:spTree>
    <p:extLst>
      <p:ext uri="{BB962C8B-B14F-4D97-AF65-F5344CB8AC3E}">
        <p14:creationId xmlns:p14="http://schemas.microsoft.com/office/powerpoint/2010/main" val="1438237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FCA193E3-D668-45FE-866F-A3DF48C7A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762" y="73501"/>
            <a:ext cx="8401694" cy="111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2">
            <a:extLst>
              <a:ext uri="{FF2B5EF4-FFF2-40B4-BE49-F238E27FC236}">
                <a16:creationId xmlns:a16="http://schemas.microsoft.com/office/drawing/2014/main" id="{DDEB3B5C-0BDD-4387-9377-A80F67415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260791"/>
            <a:ext cx="88204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Questionnaires de satisfaction 2023					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A51700-1EDF-45B8-A2F9-92D1292E8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5E1906-07E6-4634-935E-651BCEE12D2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AFCBAAB-FFFF-4B76-B69C-F559D4D584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947" y="0"/>
            <a:ext cx="1583053" cy="118729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FCE79C7-64AA-4B0D-9A0D-9C6E556B9C1D}"/>
              </a:ext>
            </a:extLst>
          </p:cNvPr>
          <p:cNvSpPr txBox="1"/>
          <p:nvPr/>
        </p:nvSpPr>
        <p:spPr>
          <a:xfrm>
            <a:off x="274762" y="2060849"/>
            <a:ext cx="86177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LES ATELIERS LES PLUS UTILES</a:t>
            </a:r>
          </a:p>
          <a:p>
            <a:endParaRPr lang="fr-FR" b="1" dirty="0">
              <a:solidFill>
                <a:srgbClr val="002060"/>
              </a:solidFill>
            </a:endParaRPr>
          </a:p>
          <a:p>
            <a:r>
              <a:rPr lang="fr-FR" dirty="0">
                <a:solidFill>
                  <a:srgbClr val="002060"/>
                </a:solidFill>
              </a:rPr>
              <a:t>	- L’atelier  Réalisations (96%)</a:t>
            </a:r>
          </a:p>
          <a:p>
            <a:r>
              <a:rPr lang="fr-FR" dirty="0">
                <a:solidFill>
                  <a:srgbClr val="002060"/>
                </a:solidFill>
              </a:rPr>
              <a:t>           - Les ateliers	MBTI, Image, Réseau, LinkedIn (93%)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r>
              <a:rPr lang="fr-FR" b="1" dirty="0">
                <a:solidFill>
                  <a:srgbClr val="002060"/>
                </a:solidFill>
              </a:rPr>
              <a:t>LES NOUVELLES ATTENTES</a:t>
            </a:r>
          </a:p>
          <a:p>
            <a:r>
              <a:rPr lang="fr-FR" dirty="0">
                <a:solidFill>
                  <a:srgbClr val="002060"/>
                </a:solidFill>
              </a:rPr>
              <a:t>	- Discussion 15 min entre candidats en fin d’atelier </a:t>
            </a:r>
          </a:p>
          <a:p>
            <a:r>
              <a:rPr lang="fr-FR" dirty="0">
                <a:solidFill>
                  <a:srgbClr val="002060"/>
                </a:solidFill>
              </a:rPr>
              <a:t>           - Donner travail perso ciblé pour prochain atelier</a:t>
            </a:r>
          </a:p>
          <a:p>
            <a:r>
              <a:rPr lang="fr-FR" dirty="0">
                <a:solidFill>
                  <a:srgbClr val="002060"/>
                </a:solidFill>
              </a:rPr>
              <a:t>	- Etoffer les ateliers liés à la démarche réseau</a:t>
            </a:r>
          </a:p>
          <a:p>
            <a:r>
              <a:rPr lang="fr-FR" dirty="0">
                <a:solidFill>
                  <a:srgbClr val="002060"/>
                </a:solidFill>
              </a:rPr>
              <a:t>	- Intégrer un RSP3 plus individualisé (mini-groupe)</a:t>
            </a:r>
          </a:p>
          <a:p>
            <a:r>
              <a:rPr lang="fr-FR" dirty="0">
                <a:solidFill>
                  <a:srgbClr val="002060"/>
                </a:solidFill>
              </a:rPr>
              <a:t>	- Développer l’atelier Image (vidéo) et entretien vidéo</a:t>
            </a:r>
          </a:p>
        </p:txBody>
      </p:sp>
      <p:sp>
        <p:nvSpPr>
          <p:cNvPr id="3" name="Espace réservé du pied de page 1">
            <a:extLst>
              <a:ext uri="{FF2B5EF4-FFF2-40B4-BE49-F238E27FC236}">
                <a16:creationId xmlns:a16="http://schemas.microsoft.com/office/drawing/2014/main" id="{ED074FF1-808A-4779-C6C5-C77020F6F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116013" y="6356350"/>
            <a:ext cx="5056187" cy="365125"/>
          </a:xfrm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r>
              <a:rPr lang="fr-FR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AGO ACE du 13 mars 2024</a:t>
            </a:r>
          </a:p>
        </p:txBody>
      </p:sp>
      <p:sp>
        <p:nvSpPr>
          <p:cNvPr id="5" name="ZoneTexte 2">
            <a:extLst>
              <a:ext uri="{FF2B5EF4-FFF2-40B4-BE49-F238E27FC236}">
                <a16:creationId xmlns:a16="http://schemas.microsoft.com/office/drawing/2014/main" id="{AB0872D2-4D90-D18C-4649-C5AA1F2DA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9882" y="1194835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1400" b="1" i="1" dirty="0">
                <a:solidFill>
                  <a:srgbClr val="002060"/>
                </a:solidFill>
                <a:latin typeface="Candara" pitchFamily="-72" charset="0"/>
              </a:rPr>
              <a:t>Michel Gault</a:t>
            </a:r>
          </a:p>
        </p:txBody>
      </p:sp>
    </p:spTree>
    <p:extLst>
      <p:ext uri="{BB962C8B-B14F-4D97-AF65-F5344CB8AC3E}">
        <p14:creationId xmlns:p14="http://schemas.microsoft.com/office/powerpoint/2010/main" val="1684799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FCA193E3-D668-45FE-866F-A3DF48C7A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762" y="73501"/>
            <a:ext cx="8401694" cy="111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2">
            <a:extLst>
              <a:ext uri="{FF2B5EF4-FFF2-40B4-BE49-F238E27FC236}">
                <a16:creationId xmlns:a16="http://schemas.microsoft.com/office/drawing/2014/main" id="{DDEB3B5C-0BDD-4387-9377-A80F67415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279411"/>
            <a:ext cx="91085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sz="1400" b="1" dirty="0">
                <a:solidFill>
                  <a:srgbClr val="002060"/>
                </a:solidFill>
              </a:rPr>
              <a:t>Questionnaires de satisfaction 2023					        </a:t>
            </a:r>
            <a:r>
              <a:rPr kumimoji="0" lang="fr-FR" sz="14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ndara" pitchFamily="-72" charset="0"/>
                <a:ea typeface="ＭＳ Ｐゴシック" pitchFamily="-72" charset="-128"/>
              </a:rPr>
              <a:t>Michel Gault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A51700-1EDF-45B8-A2F9-92D1292E8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5E1906-07E6-4634-935E-651BCEE12D2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AFCBAAB-FFFF-4B76-B69C-F559D4D584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336" y="44684"/>
            <a:ext cx="1583053" cy="118729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F7CED72-184E-4A3F-A16F-ECE677D1F712}"/>
              </a:ext>
            </a:extLst>
          </p:cNvPr>
          <p:cNvSpPr txBox="1"/>
          <p:nvPr/>
        </p:nvSpPr>
        <p:spPr>
          <a:xfrm>
            <a:off x="227137" y="1682063"/>
            <a:ext cx="849694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LES APPRENTISSAGES GAGNANTS</a:t>
            </a:r>
          </a:p>
          <a:p>
            <a:pPr marL="342900" indent="-342900">
              <a:buFontTx/>
              <a:buChar char="-"/>
            </a:pPr>
            <a:r>
              <a:rPr lang="fr-FR" dirty="0">
                <a:solidFill>
                  <a:srgbClr val="002060"/>
                </a:solidFill>
              </a:rPr>
              <a:t>La rédaction et l’expression précise du projet professionnel</a:t>
            </a:r>
          </a:p>
          <a:p>
            <a:pPr marL="342900" indent="-342900">
              <a:buFontTx/>
              <a:buChar char="-"/>
            </a:pPr>
            <a:r>
              <a:rPr lang="fr-FR" dirty="0">
                <a:solidFill>
                  <a:srgbClr val="002060"/>
                </a:solidFill>
              </a:rPr>
              <a:t>La promotion de son profil LinkedIn</a:t>
            </a:r>
          </a:p>
          <a:p>
            <a:pPr marL="342900" indent="-342900">
              <a:buFontTx/>
              <a:buChar char="-"/>
            </a:pPr>
            <a:r>
              <a:rPr lang="fr-FR" dirty="0">
                <a:solidFill>
                  <a:srgbClr val="002060"/>
                </a:solidFill>
              </a:rPr>
              <a:t>L’importance du réseau, la bienveillance et la puissance des actions faites par les contacts</a:t>
            </a:r>
          </a:p>
          <a:p>
            <a:pPr marL="342900" indent="-342900">
              <a:buFontTx/>
              <a:buChar char="-"/>
            </a:pPr>
            <a:r>
              <a:rPr lang="fr-FR" dirty="0">
                <a:solidFill>
                  <a:srgbClr val="002060"/>
                </a:solidFill>
              </a:rPr>
              <a:t>La capacité à se présenter et vendre son expérience sans a priori et en toute décontraction/assurance</a:t>
            </a:r>
          </a:p>
          <a:p>
            <a:r>
              <a:rPr lang="fr-FR" b="1" dirty="0">
                <a:solidFill>
                  <a:srgbClr val="002060"/>
                </a:solidFill>
              </a:rPr>
              <a:t>LA PARTICIPATION AUX EVENEMENTS 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002060"/>
                </a:solidFill>
              </a:rPr>
              <a:t>Carrefour écriture 30%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002060"/>
                </a:solidFill>
              </a:rPr>
              <a:t>Café candidats 80%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002060"/>
                </a:solidFill>
              </a:rPr>
              <a:t>Tables rondes 100%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002060"/>
                </a:solidFill>
              </a:rPr>
              <a:t>Conférences 70%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002060"/>
                </a:solidFill>
              </a:rPr>
              <a:t>AG 30%</a:t>
            </a:r>
          </a:p>
          <a:p>
            <a:endParaRPr lang="fr-FR" sz="1600" dirty="0">
              <a:solidFill>
                <a:srgbClr val="002060"/>
              </a:solidFill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A8B5A56-3820-E774-61A8-B4676BA6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165288" y="6551682"/>
            <a:ext cx="5056187" cy="365125"/>
          </a:xfrm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r>
              <a:rPr lang="fr-FR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AGO ACE du 13 mars 2024</a:t>
            </a:r>
          </a:p>
        </p:txBody>
      </p:sp>
    </p:spTree>
    <p:extLst>
      <p:ext uri="{BB962C8B-B14F-4D97-AF65-F5344CB8AC3E}">
        <p14:creationId xmlns:p14="http://schemas.microsoft.com/office/powerpoint/2010/main" val="460330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FCA193E3-D668-45FE-866F-A3DF48C7A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762" y="73501"/>
            <a:ext cx="8401694" cy="111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2">
            <a:extLst>
              <a:ext uri="{FF2B5EF4-FFF2-40B4-BE49-F238E27FC236}">
                <a16:creationId xmlns:a16="http://schemas.microsoft.com/office/drawing/2014/main" id="{DDEB3B5C-0BDD-4387-9377-A80F67415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279411"/>
            <a:ext cx="91085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-72" charset="0"/>
                <a:ea typeface="ＭＳ Ｐゴシック" pitchFamily="-72" charset="-128"/>
              </a:rPr>
              <a:t>Parcours du succès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ndara" pitchFamily="-72" charset="0"/>
              <a:ea typeface="ＭＳ Ｐゴシック" pitchFamily="-72" charset="-128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A51700-1EDF-45B8-A2F9-92D1292E8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5E1906-07E6-4634-935E-651BCEE12D2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AFCBAAB-FFFF-4B76-B69C-F559D4D584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947" y="0"/>
            <a:ext cx="1583053" cy="118729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F7CED72-184E-4A3F-A16F-ECE677D1F712}"/>
              </a:ext>
            </a:extLst>
          </p:cNvPr>
          <p:cNvSpPr txBox="1"/>
          <p:nvPr/>
        </p:nvSpPr>
        <p:spPr>
          <a:xfrm>
            <a:off x="227136" y="1682062"/>
            <a:ext cx="85213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-72" charset="0"/>
                <a:ea typeface="ＭＳ Ｐゴシック" pitchFamily="-72" charset="-128"/>
              </a:rPr>
              <a:t>LES </a:t>
            </a:r>
            <a:r>
              <a:rPr lang="fr-FR" b="1" dirty="0">
                <a:solidFill>
                  <a:srgbClr val="002060"/>
                </a:solidFill>
              </a:rPr>
              <a:t>PARCOURS DU SUCCES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-72" charset="0"/>
              <a:ea typeface="ＭＳ Ｐゴシック" pitchFamily="-7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-72" charset="0"/>
                <a:ea typeface="ＭＳ Ｐゴシック" pitchFamily="-72" charset="-128"/>
              </a:rPr>
              <a:t>	- Parcours analysés :		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-72" charset="0"/>
                <a:ea typeface="ＭＳ Ｐゴシック" pitchFamily="-72" charset="-128"/>
              </a:rPr>
              <a:t>	- Age moyen de sortie : 		48 ans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-72" charset="0"/>
                <a:ea typeface="ＭＳ Ｐゴシック" pitchFamily="-72" charset="-128"/>
              </a:rPr>
              <a:t>	- Délai moyen de sortie : 		4 mois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-72" charset="0"/>
                <a:ea typeface="ＭＳ Ｐゴシック" pitchFamily="-72" charset="-128"/>
              </a:rPr>
              <a:t>	- </a:t>
            </a:r>
            <a:r>
              <a:rPr lang="fr-FR" sz="1600" dirty="0">
                <a:solidFill>
                  <a:srgbClr val="002060"/>
                </a:solidFill>
              </a:rPr>
              <a:t>E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-72" charset="0"/>
                <a:ea typeface="ＭＳ Ｐゴシック" pitchFamily="-72" charset="-128"/>
              </a:rPr>
              <a:t>tapes gagnantes des parcours : 	1 à 3 par candidat (48 étapes en tout)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A8B5A56-3820-E774-61A8-B4676BA6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27137" y="6601936"/>
            <a:ext cx="5056187" cy="365125"/>
          </a:xfrm>
          <a:ln>
            <a:miter lim="800000"/>
            <a:headEnd/>
            <a:tailEnd/>
          </a:ln>
        </p:spPr>
        <p:txBody>
          <a:bodyPr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ndara"/>
                <a:ea typeface="ＭＳ Ｐゴシック" pitchFamily="-72" charset="-128"/>
                <a:cs typeface="Arial" charset="0"/>
              </a:rPr>
              <a:t>AGO ACE du 13 mars 2024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F39E7FC-2072-4E7A-87F8-F350BDD7D1CD}"/>
              </a:ext>
            </a:extLst>
          </p:cNvPr>
          <p:cNvSpPr txBox="1"/>
          <p:nvPr/>
        </p:nvSpPr>
        <p:spPr>
          <a:xfrm>
            <a:off x="274762" y="3413390"/>
            <a:ext cx="802310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-72" charset="0"/>
                <a:ea typeface="ＭＳ Ｐゴシック" pitchFamily="-72" charset="-128"/>
              </a:rPr>
              <a:t>PERFORMANCES DES VECTEURS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002060"/>
                </a:solidFill>
              </a:rPr>
              <a:t>	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-72" charset="0"/>
                <a:ea typeface="ＭＳ Ｐゴシック" pitchFamily="-72" charset="-128"/>
              </a:rPr>
              <a:t>- Réseau : 			17 étapes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-72" charset="0"/>
                <a:ea typeface="ＭＳ Ｐゴシック" pitchFamily="-72" charset="-128"/>
              </a:rPr>
              <a:t>	dont 9 en classique et 8 via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-72" charset="0"/>
                <a:ea typeface="ＭＳ Ｐゴシック" pitchFamily="-72" charset="-128"/>
              </a:rPr>
              <a:t>Linked’In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-72" charset="0"/>
              <a:ea typeface="ＭＳ Ｐゴシック" pitchFamily="-7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 dirty="0">
                <a:solidFill>
                  <a:srgbClr val="002060"/>
                </a:solidFill>
              </a:rPr>
              <a:t>	- Annonces : 			12 étapes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600" dirty="0">
                <a:solidFill>
                  <a:srgbClr val="002060"/>
                </a:solidFill>
              </a:rPr>
              <a:t>	dont 10 via sites d’offres et 2 via sites annonceurs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-72" charset="0"/>
                <a:ea typeface="ＭＳ Ｐゴシック" pitchFamily="-72" charset="-128"/>
              </a:rPr>
              <a:t>	- Cabinets : 	</a:t>
            </a:r>
            <a:r>
              <a:rPr lang="fr-FR" sz="1600" b="1" dirty="0">
                <a:solidFill>
                  <a:srgbClr val="002060"/>
                </a:solidFill>
              </a:rPr>
              <a:t>		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-72" charset="0"/>
                <a:ea typeface="ＭＳ Ｐゴシック" pitchFamily="-72" charset="-128"/>
              </a:rPr>
              <a:t>11 étapes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-72" charset="0"/>
                <a:ea typeface="ＭＳ Ｐゴシック" pitchFamily="-72" charset="-128"/>
              </a:rPr>
              <a:t>	dont 5 sur annonce, </a:t>
            </a:r>
            <a:r>
              <a:rPr lang="fr-FR" sz="1600" dirty="0">
                <a:solidFill>
                  <a:srgbClr val="002060"/>
                </a:solidFill>
              </a:rPr>
              <a:t>2 en spontané et 4 en approche directe par le cabinet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-72" charset="0"/>
                <a:ea typeface="ＭＳ Ｐゴシック" pitchFamily="-72" charset="-128"/>
              </a:rPr>
              <a:t>	- Approche directe</a:t>
            </a:r>
            <a:endParaRPr lang="fr-FR" sz="1600" b="1" dirty="0">
              <a:solidFill>
                <a:srgbClr val="00206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 dirty="0">
                <a:solidFill>
                  <a:srgbClr val="002060"/>
                </a:solidFill>
              </a:rPr>
              <a:t>	par l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-72" charset="0"/>
                <a:ea typeface="ＭＳ Ｐゴシック" pitchFamily="-72" charset="-128"/>
              </a:rPr>
              <a:t>es offreurs :</a:t>
            </a:r>
            <a:r>
              <a:rPr lang="fr-FR" sz="1600" b="1" dirty="0">
                <a:solidFill>
                  <a:srgbClr val="002060"/>
                </a:solidFill>
              </a:rPr>
              <a:t>			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-72" charset="0"/>
                <a:ea typeface="ＭＳ Ｐゴシック" pitchFamily="-72" charset="-128"/>
              </a:rPr>
              <a:t>6 étapes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-72" charset="0"/>
                <a:ea typeface="ＭＳ Ｐゴシック" pitchFamily="-72" charset="-128"/>
              </a:rPr>
              <a:t>	dont 2 entreprises et 4 cabinets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 dirty="0">
                <a:solidFill>
                  <a:srgbClr val="002060"/>
                </a:solidFill>
              </a:rPr>
              <a:t>	- Candidatures spontanées : 	2 étapes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600" dirty="0">
                <a:solidFill>
                  <a:srgbClr val="002060"/>
                </a:solidFill>
              </a:rPr>
              <a:t>	en cabinet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-72" charset="0"/>
              <a:ea typeface="ＭＳ Ｐゴシック" pitchFamily="-72" charset="-128"/>
            </a:endParaRPr>
          </a:p>
        </p:txBody>
      </p:sp>
      <p:sp>
        <p:nvSpPr>
          <p:cNvPr id="5" name="ZoneTexte 2">
            <a:extLst>
              <a:ext uri="{FF2B5EF4-FFF2-40B4-BE49-F238E27FC236}">
                <a16:creationId xmlns:a16="http://schemas.microsoft.com/office/drawing/2014/main" id="{9E96F291-BA4C-88E5-E3FC-13F9F7E16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8744" y="1187455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1400" b="1" i="1" dirty="0">
                <a:solidFill>
                  <a:srgbClr val="002060"/>
                </a:solidFill>
                <a:latin typeface="Candara" pitchFamily="-72" charset="0"/>
              </a:rPr>
              <a:t>Michel Gault</a:t>
            </a:r>
          </a:p>
        </p:txBody>
      </p:sp>
    </p:spTree>
    <p:extLst>
      <p:ext uri="{BB962C8B-B14F-4D97-AF65-F5344CB8AC3E}">
        <p14:creationId xmlns:p14="http://schemas.microsoft.com/office/powerpoint/2010/main" val="1954203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60350"/>
            <a:ext cx="82867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pied de page 1">
            <a:extLst>
              <a:ext uri="{FF2B5EF4-FFF2-40B4-BE49-F238E27FC236}">
                <a16:creationId xmlns:a16="http://schemas.microsoft.com/office/drawing/2014/main" id="{BBCF74E5-CC8E-46C0-8A76-528C5A325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774950" y="6555420"/>
            <a:ext cx="5056187" cy="365125"/>
          </a:xfrm>
          <a:ln>
            <a:miter lim="800000"/>
            <a:headEnd/>
            <a:tailEnd/>
          </a:ln>
        </p:spPr>
        <p:txBody>
          <a:bodyPr rtlCol="0"/>
          <a:lstStyle/>
          <a:p>
            <a:pPr algn="r">
              <a:defRPr/>
            </a:pPr>
            <a:r>
              <a:rPr lang="fr-FR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AGO ACE du 15 Février 2023</a:t>
            </a:r>
          </a:p>
        </p:txBody>
      </p:sp>
      <p:sp>
        <p:nvSpPr>
          <p:cNvPr id="24578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xfrm>
            <a:off x="7831137" y="6467474"/>
            <a:ext cx="557213" cy="31273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FB1E49-C883-4FF7-A7C7-84EE6DCB833B}" type="slidenum">
              <a:rPr lang="fr-FR">
                <a:solidFill>
                  <a:srgbClr val="002060"/>
                </a:solidFill>
                <a:ea typeface="Arial" pitchFamily="-72" charset="0"/>
                <a:cs typeface="Arial" pitchFamily="-7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r-FR" dirty="0">
              <a:solidFill>
                <a:srgbClr val="002060"/>
              </a:solidFill>
              <a:ea typeface="Arial" pitchFamily="-72" charset="0"/>
              <a:cs typeface="Arial" pitchFamily="-72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0" y="1358900"/>
            <a:ext cx="8712968" cy="478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 algn="ctr">
              <a:spcBef>
                <a:spcPct val="20000"/>
              </a:spcBef>
            </a:pP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Les Réalisations de 2023 ( 1/3)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Communication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Révision du </a:t>
            </a:r>
            <a:r>
              <a:rPr lang="fr-FR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site internet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LinkedIn</a:t>
            </a: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1136 abonnés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Articles</a:t>
            </a: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publiés dans journaux municipaux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Projet d’une </a:t>
            </a:r>
            <a:r>
              <a:rPr lang="fr-FR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Newsletter</a:t>
            </a: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sur le site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20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b="1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Actions d’information: </a:t>
            </a:r>
          </a:p>
          <a:p>
            <a:pPr marL="34544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au </a:t>
            </a:r>
            <a:r>
              <a:rPr lang="fr-F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Forum des Associations</a:t>
            </a:r>
            <a:br>
              <a:rPr lang="fr-F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Dans les communes qui soutiennent l’ACE</a:t>
            </a:r>
          </a:p>
          <a:p>
            <a:pPr marL="34544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articipation aux </a:t>
            </a:r>
            <a:r>
              <a:rPr lang="fr-F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réunions Pôle Emploi – APEC</a:t>
            </a:r>
          </a:p>
          <a:p>
            <a:pPr marL="459740" lvl="1">
              <a:lnSpc>
                <a:spcPct val="107000"/>
              </a:lnSpc>
              <a:spcAft>
                <a:spcPts val="800"/>
              </a:spcAft>
            </a:pPr>
            <a:r>
              <a:rPr lang="fr-FR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Guyancourt, Versailles,  Poissy …</a:t>
            </a:r>
          </a:p>
          <a:p>
            <a:pPr marL="34544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fr-FR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           </a:t>
            </a:r>
            <a:endParaRPr lang="fr-F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fr-F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2F82ABF-7964-4B70-A3EE-0D46DB4DC11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04664"/>
            <a:ext cx="1152128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2">
            <a:extLst>
              <a:ext uri="{FF2B5EF4-FFF2-40B4-BE49-F238E27FC236}">
                <a16:creationId xmlns:a16="http://schemas.microsoft.com/office/drawing/2014/main" id="{D87D01BB-2187-4B9C-92B9-E80BB29DB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1137" y="1490849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1400" b="1" i="1" dirty="0">
                <a:solidFill>
                  <a:srgbClr val="002060"/>
                </a:solidFill>
                <a:latin typeface="Candara" pitchFamily="-72" charset="0"/>
              </a:rPr>
              <a:t>Sophie Léger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2BD0150-5527-F771-42CC-6A7FB435D30D}"/>
              </a:ext>
            </a:extLst>
          </p:cNvPr>
          <p:cNvSpPr txBox="1">
            <a:spLocks/>
          </p:cNvSpPr>
          <p:nvPr/>
        </p:nvSpPr>
        <p:spPr bwMode="auto">
          <a:xfrm>
            <a:off x="1116013" y="6356350"/>
            <a:ext cx="5056187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ndara" pitchFamily="-72" charset="0"/>
                <a:ea typeface="ＭＳ Ｐゴシック" pitchFamily="-72" charset="-128"/>
                <a:cs typeface="ＭＳ Ｐゴシック" pitchFamily="-72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pPr>
              <a:defRPr/>
            </a:pPr>
            <a:r>
              <a:rPr lang="fr-FR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AGO ACE du 13 mars 2024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F77C873-13DD-C636-CFDD-B73CCA0C0D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04" y="1837462"/>
            <a:ext cx="3469472" cy="195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6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alon">
  <a:themeElements>
    <a:clrScheme name="salon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salon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alo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4633</TotalTime>
  <Words>1126</Words>
  <Application>Microsoft Office PowerPoint</Application>
  <PresentationFormat>Affichage à l'écran (4:3)</PresentationFormat>
  <Paragraphs>213</Paragraphs>
  <Slides>16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Calibri</vt:lpstr>
      <vt:lpstr>Candara</vt:lpstr>
      <vt:lpstr>Courier New</vt:lpstr>
      <vt:lpstr>Georgia</vt:lpstr>
      <vt:lpstr>Wingdings</vt:lpstr>
      <vt:lpstr>salon</vt:lpstr>
      <vt:lpstr>Assemblée Générale 13 MARS 2024 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Odile</dc:creator>
  <cp:lastModifiedBy>Association Cadres et Emploi</cp:lastModifiedBy>
  <cp:revision>467</cp:revision>
  <cp:lastPrinted>2024-03-07T10:17:16Z</cp:lastPrinted>
  <dcterms:created xsi:type="dcterms:W3CDTF">2015-05-13T08:42:43Z</dcterms:created>
  <dcterms:modified xsi:type="dcterms:W3CDTF">2024-04-29T09:24:41Z</dcterms:modified>
</cp:coreProperties>
</file>