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handoutMasterIdLst>
    <p:handoutMasterId r:id="rId34"/>
  </p:handoutMasterIdLst>
  <p:sldIdLst>
    <p:sldId id="262" r:id="rId2"/>
    <p:sldId id="1569" r:id="rId3"/>
    <p:sldId id="258" r:id="rId4"/>
    <p:sldId id="1571" r:id="rId5"/>
    <p:sldId id="1596" r:id="rId6"/>
    <p:sldId id="1598" r:id="rId7"/>
    <p:sldId id="1572" r:id="rId8"/>
    <p:sldId id="263" r:id="rId9"/>
    <p:sldId id="1579" r:id="rId10"/>
    <p:sldId id="1580" r:id="rId11"/>
    <p:sldId id="1573" r:id="rId12"/>
    <p:sldId id="1599" r:id="rId13"/>
    <p:sldId id="299" r:id="rId14"/>
    <p:sldId id="1566" r:id="rId15"/>
    <p:sldId id="1604" r:id="rId16"/>
    <p:sldId id="302" r:id="rId17"/>
    <p:sldId id="301" r:id="rId18"/>
    <p:sldId id="259" r:id="rId19"/>
    <p:sldId id="1601" r:id="rId20"/>
    <p:sldId id="1603" r:id="rId21"/>
    <p:sldId id="1583" r:id="rId22"/>
    <p:sldId id="1600" r:id="rId23"/>
    <p:sldId id="1589" r:id="rId24"/>
    <p:sldId id="1574" r:id="rId25"/>
    <p:sldId id="1590" r:id="rId26"/>
    <p:sldId id="1602" r:id="rId27"/>
    <p:sldId id="1591" r:id="rId28"/>
    <p:sldId id="1587" r:id="rId29"/>
    <p:sldId id="1585" r:id="rId30"/>
    <p:sldId id="1588" r:id="rId31"/>
    <p:sldId id="257" r:id="rId32"/>
  </p:sldIdLst>
  <p:sldSz cx="12192000" cy="6858000"/>
  <p:notesSz cx="6888163" cy="9671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ociation Cadres et Emploi" initials="ACeE" lastIdx="1" clrIdx="0">
    <p:extLst>
      <p:ext uri="{19B8F6BF-5375-455C-9EA6-DF929625EA0E}">
        <p15:presenceInfo xmlns:p15="http://schemas.microsoft.com/office/powerpoint/2012/main" userId="542266f7be57cb02" providerId="Windows Live"/>
      </p:ext>
    </p:extLst>
  </p:cmAuthor>
  <p:cmAuthor id="2" name="Michel" initials="M" lastIdx="1" clrIdx="1">
    <p:extLst>
      <p:ext uri="{19B8F6BF-5375-455C-9EA6-DF929625EA0E}">
        <p15:presenceInfo xmlns:p15="http://schemas.microsoft.com/office/powerpoint/2012/main" userId="bd1035de4612de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CC"/>
    <a:srgbClr val="2175AB"/>
    <a:srgbClr val="3A9998"/>
    <a:srgbClr val="156082"/>
    <a:srgbClr val="EF4E45"/>
    <a:srgbClr val="001E45"/>
    <a:srgbClr val="485576"/>
    <a:srgbClr val="FF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660"/>
  </p:normalViewPr>
  <p:slideViewPr>
    <p:cSldViewPr>
      <p:cViewPr varScale="1">
        <p:scale>
          <a:sx n="85" d="100"/>
          <a:sy n="85" d="100"/>
        </p:scale>
        <p:origin x="96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9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C4D65BE-98E5-2A10-D962-3E9B97B886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6590D6-6E44-C131-7CBD-D80F69530F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F459D-9AF3-4F3E-8D05-907991E0588A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010DB-DE02-E131-6530-F8EFE86960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86863"/>
            <a:ext cx="2984500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AG ACE78 - 19 mars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DAAD5C-7573-F9CA-8A9A-3BAB4B718C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186863"/>
            <a:ext cx="2984500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9602E-A0A2-404C-A7B8-E1DBDEC8C7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1736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483553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483553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6C02688C-31C6-4495-83BD-487B9315630A}" type="datetimeFigureOut">
              <a:rPr lang="fr-FR" smtClean="0"/>
              <a:t>18/03/2025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1" rIns="94622" bIns="47311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vert="horz" lIns="94622" tIns="47311" rIns="94622" bIns="4731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85819"/>
            <a:ext cx="2984871" cy="483553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r>
              <a:rPr lang="fr-FR"/>
              <a:t>AG ACE78 - 19 mars 2025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185819"/>
            <a:ext cx="2984871" cy="483553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5A7530EB-8AE8-42A2-9D2F-C73719F1E31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6285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Ball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1118215-3B4F-0AC5-68BF-A8715B5287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2730022" cy="1503187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F7110BF-C518-D198-114D-913C6FD7B9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353" y="5733256"/>
            <a:ext cx="11633374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altLang="ko-K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83990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4C8C1A-C810-2A41-1724-36A20201DF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2730022" cy="1503187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5EBF8B6-822F-3A51-4C56-3B04A6FC6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019" y="339509"/>
            <a:ext cx="9166707" cy="72424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 b="0" cap="small" baseline="0">
                <a:solidFill>
                  <a:srgbClr val="48536D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altLang="ko-KR" noProof="0" dirty="0"/>
              <a:t>Titre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68903AE-0580-1C78-EBFB-F9083DE9C3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119258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800" b="0" cap="small" baseline="0">
                <a:solidFill>
                  <a:srgbClr val="48536D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altLang="ko-KR" noProof="0" dirty="0"/>
              <a:t>Sous-titre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A8B7914F-E312-33B9-F121-66F84B7F6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2049862"/>
            <a:ext cx="11572726" cy="435133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rgbClr val="4853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4853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4853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4853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4853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5BAA4A3-4099-02D3-1B04-B3EFFFE08FEC}"/>
              </a:ext>
            </a:extLst>
          </p:cNvPr>
          <p:cNvGrpSpPr/>
          <p:nvPr userDrawn="1"/>
        </p:nvGrpSpPr>
        <p:grpSpPr>
          <a:xfrm>
            <a:off x="8849596" y="3645024"/>
            <a:ext cx="2368653" cy="2327423"/>
            <a:chOff x="8849596" y="2924944"/>
            <a:chExt cx="2368653" cy="2327423"/>
          </a:xfrm>
        </p:grpSpPr>
        <p:sp>
          <p:nvSpPr>
            <p:cNvPr id="4" name="Chord 16">
              <a:extLst>
                <a:ext uri="{FF2B5EF4-FFF2-40B4-BE49-F238E27FC236}">
                  <a16:creationId xmlns:a16="http://schemas.microsoft.com/office/drawing/2014/main" id="{0C69B2B8-A3C6-0E80-D455-B934FA0488FC}"/>
                </a:ext>
              </a:extLst>
            </p:cNvPr>
            <p:cNvSpPr/>
            <p:nvPr userDrawn="1"/>
          </p:nvSpPr>
          <p:spPr>
            <a:xfrm rot="2768328">
              <a:off x="9086963" y="2924944"/>
              <a:ext cx="2131286" cy="2131286"/>
            </a:xfrm>
            <a:prstGeom prst="chord">
              <a:avLst>
                <a:gd name="adj1" fmla="val 5420356"/>
                <a:gd name="adj2" fmla="val 16200000"/>
              </a:avLst>
            </a:prstGeom>
            <a:solidFill>
              <a:srgbClr val="217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Chord 17">
              <a:extLst>
                <a:ext uri="{FF2B5EF4-FFF2-40B4-BE49-F238E27FC236}">
                  <a16:creationId xmlns:a16="http://schemas.microsoft.com/office/drawing/2014/main" id="{ABA8A22B-8A96-6C14-DB97-ADC27C5EBEA0}"/>
                </a:ext>
              </a:extLst>
            </p:cNvPr>
            <p:cNvSpPr/>
            <p:nvPr userDrawn="1"/>
          </p:nvSpPr>
          <p:spPr>
            <a:xfrm rot="13500000">
              <a:off x="8849596" y="3121081"/>
              <a:ext cx="2131286" cy="2131286"/>
            </a:xfrm>
            <a:prstGeom prst="chord">
              <a:avLst>
                <a:gd name="adj1" fmla="val 5420356"/>
                <a:gd name="adj2" fmla="val 16342947"/>
              </a:avLst>
            </a:prstGeom>
            <a:solidFill>
              <a:srgbClr val="217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C5226E24-E5F5-2790-567F-3C47A99384B6}"/>
              </a:ext>
            </a:extLst>
          </p:cNvPr>
          <p:cNvGrpSpPr/>
          <p:nvPr userDrawn="1"/>
        </p:nvGrpSpPr>
        <p:grpSpPr>
          <a:xfrm>
            <a:off x="6123306" y="3645024"/>
            <a:ext cx="2368653" cy="2327423"/>
            <a:chOff x="6123306" y="2924944"/>
            <a:chExt cx="2368653" cy="2327423"/>
          </a:xfrm>
        </p:grpSpPr>
        <p:sp>
          <p:nvSpPr>
            <p:cNvPr id="7" name="Chord 13">
              <a:extLst>
                <a:ext uri="{FF2B5EF4-FFF2-40B4-BE49-F238E27FC236}">
                  <a16:creationId xmlns:a16="http://schemas.microsoft.com/office/drawing/2014/main" id="{11FCD3A9-B11C-2373-519E-28700DCF3B81}"/>
                </a:ext>
              </a:extLst>
            </p:cNvPr>
            <p:cNvSpPr/>
            <p:nvPr userDrawn="1"/>
          </p:nvSpPr>
          <p:spPr>
            <a:xfrm rot="2768328">
              <a:off x="6360673" y="2924944"/>
              <a:ext cx="2131286" cy="2131286"/>
            </a:xfrm>
            <a:prstGeom prst="chord">
              <a:avLst>
                <a:gd name="adj1" fmla="val 5420356"/>
                <a:gd name="adj2" fmla="val 16200000"/>
              </a:avLst>
            </a:prstGeom>
            <a:solidFill>
              <a:srgbClr val="3A99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hord 14">
              <a:extLst>
                <a:ext uri="{FF2B5EF4-FFF2-40B4-BE49-F238E27FC236}">
                  <a16:creationId xmlns:a16="http://schemas.microsoft.com/office/drawing/2014/main" id="{AE2A8941-7506-5B9A-5D12-A3032D92377C}"/>
                </a:ext>
              </a:extLst>
            </p:cNvPr>
            <p:cNvSpPr/>
            <p:nvPr userDrawn="1"/>
          </p:nvSpPr>
          <p:spPr>
            <a:xfrm rot="13500000">
              <a:off x="6123306" y="3121081"/>
              <a:ext cx="2131286" cy="2131286"/>
            </a:xfrm>
            <a:prstGeom prst="chord">
              <a:avLst>
                <a:gd name="adj1" fmla="val 5420356"/>
                <a:gd name="adj2" fmla="val 16342947"/>
              </a:avLst>
            </a:prstGeom>
            <a:solidFill>
              <a:srgbClr val="3A99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398730F-CBC9-DB8F-A462-C95B27901844}"/>
              </a:ext>
            </a:extLst>
          </p:cNvPr>
          <p:cNvGrpSpPr/>
          <p:nvPr userDrawn="1"/>
        </p:nvGrpSpPr>
        <p:grpSpPr>
          <a:xfrm>
            <a:off x="3397016" y="3645024"/>
            <a:ext cx="2368653" cy="2327423"/>
            <a:chOff x="3397016" y="2924944"/>
            <a:chExt cx="2368653" cy="2327423"/>
          </a:xfrm>
        </p:grpSpPr>
        <p:sp>
          <p:nvSpPr>
            <p:cNvPr id="13" name="Chord 10">
              <a:extLst>
                <a:ext uri="{FF2B5EF4-FFF2-40B4-BE49-F238E27FC236}">
                  <a16:creationId xmlns:a16="http://schemas.microsoft.com/office/drawing/2014/main" id="{47CDE51C-61AA-70F5-3628-43BBB16C36C3}"/>
                </a:ext>
              </a:extLst>
            </p:cNvPr>
            <p:cNvSpPr/>
            <p:nvPr userDrawn="1"/>
          </p:nvSpPr>
          <p:spPr>
            <a:xfrm rot="2768328">
              <a:off x="3634383" y="2924944"/>
              <a:ext cx="2131286" cy="2131286"/>
            </a:xfrm>
            <a:prstGeom prst="chord">
              <a:avLst>
                <a:gd name="adj1" fmla="val 5420356"/>
                <a:gd name="adj2" fmla="val 16200000"/>
              </a:avLst>
            </a:prstGeom>
            <a:solidFill>
              <a:srgbClr val="FF5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hord 11">
              <a:extLst>
                <a:ext uri="{FF2B5EF4-FFF2-40B4-BE49-F238E27FC236}">
                  <a16:creationId xmlns:a16="http://schemas.microsoft.com/office/drawing/2014/main" id="{1EA16272-FF4E-7FC8-9B23-9C67B6091CB2}"/>
                </a:ext>
              </a:extLst>
            </p:cNvPr>
            <p:cNvSpPr/>
            <p:nvPr userDrawn="1"/>
          </p:nvSpPr>
          <p:spPr>
            <a:xfrm rot="13500000">
              <a:off x="3397016" y="3121081"/>
              <a:ext cx="2131286" cy="2131286"/>
            </a:xfrm>
            <a:prstGeom prst="chord">
              <a:avLst>
                <a:gd name="adj1" fmla="val 5420356"/>
                <a:gd name="adj2" fmla="val 16342947"/>
              </a:avLst>
            </a:prstGeom>
            <a:solidFill>
              <a:srgbClr val="FF5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E286612-F2C3-7EEF-53C4-E90EE9F80AC3}"/>
              </a:ext>
            </a:extLst>
          </p:cNvPr>
          <p:cNvGrpSpPr/>
          <p:nvPr userDrawn="1"/>
        </p:nvGrpSpPr>
        <p:grpSpPr>
          <a:xfrm>
            <a:off x="716373" y="3645025"/>
            <a:ext cx="2368653" cy="2327423"/>
            <a:chOff x="716373" y="2924945"/>
            <a:chExt cx="2368653" cy="2327423"/>
          </a:xfrm>
        </p:grpSpPr>
        <p:sp>
          <p:nvSpPr>
            <p:cNvPr id="16" name="Chord 1">
              <a:extLst>
                <a:ext uri="{FF2B5EF4-FFF2-40B4-BE49-F238E27FC236}">
                  <a16:creationId xmlns:a16="http://schemas.microsoft.com/office/drawing/2014/main" id="{073E5914-FC52-50C1-8864-8233B7D45238}"/>
                </a:ext>
              </a:extLst>
            </p:cNvPr>
            <p:cNvSpPr/>
            <p:nvPr userDrawn="1"/>
          </p:nvSpPr>
          <p:spPr>
            <a:xfrm rot="2768328">
              <a:off x="953740" y="2924945"/>
              <a:ext cx="2131286" cy="2131286"/>
            </a:xfrm>
            <a:prstGeom prst="chord">
              <a:avLst>
                <a:gd name="adj1" fmla="val 5420356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hord 7">
              <a:extLst>
                <a:ext uri="{FF2B5EF4-FFF2-40B4-BE49-F238E27FC236}">
                  <a16:creationId xmlns:a16="http://schemas.microsoft.com/office/drawing/2014/main" id="{8EF1E8D9-C1EE-A2EA-5CB2-C2CC8CF1CB9B}"/>
                </a:ext>
              </a:extLst>
            </p:cNvPr>
            <p:cNvSpPr/>
            <p:nvPr userDrawn="1"/>
          </p:nvSpPr>
          <p:spPr>
            <a:xfrm rot="13500000">
              <a:off x="716373" y="3121082"/>
              <a:ext cx="2131286" cy="2131286"/>
            </a:xfrm>
            <a:prstGeom prst="chord">
              <a:avLst>
                <a:gd name="adj1" fmla="val 5420356"/>
                <a:gd name="adj2" fmla="val 1634294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Ellipse 17">
            <a:extLst>
              <a:ext uri="{FF2B5EF4-FFF2-40B4-BE49-F238E27FC236}">
                <a16:creationId xmlns:a16="http://schemas.microsoft.com/office/drawing/2014/main" id="{CCD9C0B0-0652-043A-BC16-CFAA465DFC24}"/>
              </a:ext>
            </a:extLst>
          </p:cNvPr>
          <p:cNvSpPr/>
          <p:nvPr userDrawn="1"/>
        </p:nvSpPr>
        <p:spPr>
          <a:xfrm>
            <a:off x="9048328" y="3861256"/>
            <a:ext cx="1872000" cy="1872000"/>
          </a:xfrm>
          <a:prstGeom prst="ellipse">
            <a:avLst/>
          </a:prstGeom>
          <a:solidFill>
            <a:schemeClr val="bg1"/>
          </a:solidFill>
          <a:ln>
            <a:solidFill>
              <a:srgbClr val="2175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9D39DD6-F7AF-3083-5FC1-2121DE9DCAD1}"/>
              </a:ext>
            </a:extLst>
          </p:cNvPr>
          <p:cNvSpPr/>
          <p:nvPr userDrawn="1"/>
        </p:nvSpPr>
        <p:spPr>
          <a:xfrm>
            <a:off x="6312232" y="3841508"/>
            <a:ext cx="1872000" cy="1872000"/>
          </a:xfrm>
          <a:prstGeom prst="ellipse">
            <a:avLst/>
          </a:prstGeom>
          <a:solidFill>
            <a:schemeClr val="bg1"/>
          </a:solidFill>
          <a:ln>
            <a:solidFill>
              <a:srgbClr val="3A99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896F9F1-6F6A-D228-E1B2-F27A01A1FA6A}"/>
              </a:ext>
            </a:extLst>
          </p:cNvPr>
          <p:cNvSpPr/>
          <p:nvPr userDrawn="1"/>
        </p:nvSpPr>
        <p:spPr>
          <a:xfrm>
            <a:off x="911424" y="3861256"/>
            <a:ext cx="1872000" cy="1872000"/>
          </a:xfrm>
          <a:prstGeom prst="ellipse">
            <a:avLst/>
          </a:prstGeom>
          <a:solidFill>
            <a:schemeClr val="bg1"/>
          </a:solidFill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52D6386-09C2-5C64-5BA9-0615EB1A8713}"/>
              </a:ext>
            </a:extLst>
          </p:cNvPr>
          <p:cNvSpPr/>
          <p:nvPr userDrawn="1"/>
        </p:nvSpPr>
        <p:spPr>
          <a:xfrm>
            <a:off x="3600000" y="3872737"/>
            <a:ext cx="1872000" cy="1872000"/>
          </a:xfrm>
          <a:prstGeom prst="ellipse">
            <a:avLst/>
          </a:prstGeom>
          <a:solidFill>
            <a:schemeClr val="bg1"/>
          </a:solidFill>
          <a:ln>
            <a:solidFill>
              <a:srgbClr val="FF5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space réservé du texte 33">
            <a:extLst>
              <a:ext uri="{FF2B5EF4-FFF2-40B4-BE49-F238E27FC236}">
                <a16:creationId xmlns:a16="http://schemas.microsoft.com/office/drawing/2014/main" id="{3788C7D8-908F-1169-FE66-DA97F19B1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3861743"/>
            <a:ext cx="1928813" cy="187166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1800">
                <a:solidFill>
                  <a:srgbClr val="1560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23" name="Espace réservé du texte 33">
            <a:extLst>
              <a:ext uri="{FF2B5EF4-FFF2-40B4-BE49-F238E27FC236}">
                <a16:creationId xmlns:a16="http://schemas.microsoft.com/office/drawing/2014/main" id="{8928D6F2-5814-CF84-48BF-A2C0731C93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60" y="3861256"/>
            <a:ext cx="1928813" cy="1871662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1800">
                <a:solidFill>
                  <a:srgbClr val="EF4E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24" name="Espace réservé du texte 33">
            <a:extLst>
              <a:ext uri="{FF2B5EF4-FFF2-40B4-BE49-F238E27FC236}">
                <a16:creationId xmlns:a16="http://schemas.microsoft.com/office/drawing/2014/main" id="{86BF90E1-5968-402B-7D02-CB597D5403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0603" y="3858313"/>
            <a:ext cx="1928813" cy="1871662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1800">
                <a:solidFill>
                  <a:srgbClr val="3A99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5" name="Espace réservé du texte 33">
            <a:extLst>
              <a:ext uri="{FF2B5EF4-FFF2-40B4-BE49-F238E27FC236}">
                <a16:creationId xmlns:a16="http://schemas.microsoft.com/office/drawing/2014/main" id="{379BD89E-F489-5A1A-46A4-C9D131B88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50697" y="3856996"/>
            <a:ext cx="1928813" cy="1871662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1800">
                <a:solidFill>
                  <a:srgbClr val="217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1180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u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8930531-738D-4B74-2260-6DEE01BE8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2730022" cy="15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91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67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Cha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E8C6865-0A4B-2501-3079-83116B4D7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2730022" cy="1503187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B9ED8C5-82D8-A0A7-BE3A-F9A6FB6991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3201" y="3066876"/>
            <a:ext cx="64487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altLang="ko-K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06288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et Sous-titre Cha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E8C6865-0A4B-2501-3079-83116B4D7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2730022" cy="1503187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AF95561-080A-63A5-8C05-A045199B76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4888" y="2571757"/>
            <a:ext cx="615352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altLang="ko-KR" noProof="0" dirty="0"/>
              <a:t>Titre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474D92B-AEBA-8A9B-7863-C54F61B57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4652" y="3424833"/>
            <a:ext cx="615399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altLang="ko-KR" noProof="0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64039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section Ball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E7AEAB9-03FA-FA05-FCF4-610151E84D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2730022" cy="1503187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49C97B6-1B7E-ED20-BF43-514D4B91CB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019" y="339509"/>
            <a:ext cx="9166707" cy="72424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 b="0" cap="small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altLang="ko-KR" noProof="0" dirty="0"/>
              <a:t>Titre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568A274-6849-E5B0-F8C3-F55460D32F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9696" y="1340768"/>
            <a:ext cx="8537030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42808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P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49B55FA-BF31-9412-6C81-380E8EAEF4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2730022" cy="1503187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0D8C16C-61AE-7711-2572-AC623FC994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019" y="339509"/>
            <a:ext cx="9166707" cy="72424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 b="0" cap="small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altLang="ko-KR" noProof="0" dirty="0"/>
              <a:t>Titre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F2530AE-3405-1731-A41D-B882A35FA1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119258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800" b="0" cap="small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altLang="ko-KR" noProof="0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22473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Tr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38A06C3-297D-FCDE-FEB7-39D0EB8E91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2730022" cy="1503187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78FAF72-5E65-4D25-4D25-4F9FAE6237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019" y="339509"/>
            <a:ext cx="9166707" cy="72424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 b="0" cap="small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altLang="ko-KR" noProof="0" dirty="0"/>
              <a:t>Titre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2C8B3E3-1B06-23B4-C4B1-E3659C11D0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119258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800" b="0" cap="small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altLang="ko-KR" noProof="0" dirty="0"/>
              <a:t>Sous-titre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CDF4AE2-1A33-DC70-15D5-D62CDB45F3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1664" y="2060848"/>
            <a:ext cx="8825062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27509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Ball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42E5690-65D1-EF74-EB4A-771B8B3127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2730022" cy="1503187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669568E-F1E0-45FE-CE04-8D8435E39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019" y="339509"/>
            <a:ext cx="9166707" cy="72424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 b="0" cap="small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altLang="ko-KR" noProof="0" dirty="0"/>
              <a:t>Titre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CE400B2-0DA2-EE20-1B97-AD86FAC4A3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119258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800" b="0" cap="small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altLang="ko-KR" noProof="0" dirty="0"/>
              <a:t>Sous-titre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890E1E27-CF7E-54B4-8862-6B03034591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529" y="2060848"/>
            <a:ext cx="11573197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0598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4C8C1A-C810-2A41-1724-36A20201DF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2730022" cy="1503187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5EBF8B6-822F-3A51-4C56-3B04A6FC6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019" y="339509"/>
            <a:ext cx="9166707" cy="72424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 b="0" cap="small" baseline="0">
                <a:solidFill>
                  <a:srgbClr val="48536D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altLang="ko-KR" noProof="0" dirty="0"/>
              <a:t>Titre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68903AE-0580-1C78-EBFB-F9083DE9C3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119258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800" b="0" cap="small" baseline="0">
                <a:solidFill>
                  <a:srgbClr val="48536D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altLang="ko-KR" noProof="0" dirty="0"/>
              <a:t>Sous-titre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A8B7914F-E312-33B9-F121-66F84B7F6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2049862"/>
            <a:ext cx="11572726" cy="435133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rgbClr val="4853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4853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4853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4853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4853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8156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Pet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4C8C1A-C810-2A41-1724-36A20201DF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042" y="6157913"/>
            <a:ext cx="1271467" cy="700087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5EBF8B6-822F-3A51-4C56-3B04A6FC6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09"/>
            <a:ext cx="11573196" cy="72424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 b="0" cap="small" baseline="0">
                <a:solidFill>
                  <a:srgbClr val="48536D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altLang="ko-KR" noProof="0" dirty="0"/>
              <a:t>Titre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68903AE-0580-1C78-EBFB-F9083DE9C3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119258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800" b="0" cap="small" baseline="0">
                <a:solidFill>
                  <a:srgbClr val="48536D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altLang="ko-KR" noProof="0" dirty="0"/>
              <a:t>Sous-titre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A8B7914F-E312-33B9-F121-66F84B7F6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2049862"/>
            <a:ext cx="11572726" cy="435133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rgbClr val="4853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4853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4853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4853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4853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9149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BBFE26C-98A5-C257-A307-8A2D3930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164EAA-3902-9ECB-CB80-5A833F92F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48DB8B-B512-E475-42CE-CC152388F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F306CC-99CE-B051-3D4E-3435FA51F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AG ACE78 - 19 mars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A0710D-0CEF-E722-46F8-9747E803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C64E32-5EC2-4414-9D4B-9549522691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8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8" r:id="rId11"/>
    <p:sldLayoutId id="214748368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pn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emf"/><Relationship Id="rId24" Type="http://schemas.openxmlformats.org/officeDocument/2006/relationships/image" Target="../media/image31.jpeg"/><Relationship Id="rId5" Type="http://schemas.openxmlformats.org/officeDocument/2006/relationships/image" Target="../media/image12.jp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28" Type="http://schemas.openxmlformats.org/officeDocument/2006/relationships/image" Target="../media/image35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Relationship Id="rId27" Type="http://schemas.openxmlformats.org/officeDocument/2006/relationships/image" Target="../media/image3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DCD292F-2B18-CA16-B9FB-041CB120DD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Assemblée </a:t>
            </a:r>
            <a:r>
              <a:rPr lang="fr-FR" sz="5400" dirty="0"/>
              <a:t>g</a:t>
            </a:r>
            <a:r>
              <a:rPr lang="fr-FR" dirty="0"/>
              <a:t>énérale  ACE78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87B4E3-FDDC-B9AF-9DCC-DF5A9010B0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19 mars 2025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9847B37-DAD4-F29B-5314-D7EC1FE19737}"/>
              </a:ext>
            </a:extLst>
          </p:cNvPr>
          <p:cNvGrpSpPr/>
          <p:nvPr/>
        </p:nvGrpSpPr>
        <p:grpSpPr>
          <a:xfrm>
            <a:off x="1703512" y="2079837"/>
            <a:ext cx="9166707" cy="3240360"/>
            <a:chOff x="2150124" y="1788379"/>
            <a:chExt cx="7891751" cy="2873410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E9DD4380-7849-8155-3903-911855502DEA}"/>
                </a:ext>
              </a:extLst>
            </p:cNvPr>
            <p:cNvGrpSpPr/>
            <p:nvPr/>
          </p:nvGrpSpPr>
          <p:grpSpPr>
            <a:xfrm>
              <a:off x="2150124" y="2637702"/>
              <a:ext cx="874800" cy="1599776"/>
              <a:chOff x="674708" y="509039"/>
              <a:chExt cx="874800" cy="1599776"/>
            </a:xfrm>
          </p:grpSpPr>
          <p:sp>
            <p:nvSpPr>
              <p:cNvPr id="42" name="Hexagone 41">
                <a:extLst>
                  <a:ext uri="{FF2B5EF4-FFF2-40B4-BE49-F238E27FC236}">
                    <a16:creationId xmlns:a16="http://schemas.microsoft.com/office/drawing/2014/main" id="{3512614C-583C-F830-5DEA-DD4846438021}"/>
                  </a:ext>
                </a:extLst>
              </p:cNvPr>
              <p:cNvSpPr/>
              <p:nvPr/>
            </p:nvSpPr>
            <p:spPr>
              <a:xfrm>
                <a:off x="674708" y="509039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12000" b="-12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3" name="Hexagone 42">
                <a:extLst>
                  <a:ext uri="{FF2B5EF4-FFF2-40B4-BE49-F238E27FC236}">
                    <a16:creationId xmlns:a16="http://schemas.microsoft.com/office/drawing/2014/main" id="{A84E7DCA-D482-AD1D-8647-34699A7672D1}"/>
                  </a:ext>
                </a:extLst>
              </p:cNvPr>
              <p:cNvSpPr/>
              <p:nvPr/>
            </p:nvSpPr>
            <p:spPr>
              <a:xfrm>
                <a:off x="674708" y="1356415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1000" b="-21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E4E489E-789A-7756-2E8F-ECC1A3BE7608}"/>
                </a:ext>
              </a:extLst>
            </p:cNvPr>
            <p:cNvGrpSpPr/>
            <p:nvPr/>
          </p:nvGrpSpPr>
          <p:grpSpPr>
            <a:xfrm>
              <a:off x="5272012" y="1789002"/>
              <a:ext cx="874800" cy="2447152"/>
              <a:chOff x="4535714" y="509039"/>
              <a:chExt cx="874800" cy="2447152"/>
            </a:xfrm>
          </p:grpSpPr>
          <p:sp>
            <p:nvSpPr>
              <p:cNvPr id="39" name="Hexagone 38">
                <a:extLst>
                  <a:ext uri="{FF2B5EF4-FFF2-40B4-BE49-F238E27FC236}">
                    <a16:creationId xmlns:a16="http://schemas.microsoft.com/office/drawing/2014/main" id="{73F0BAB3-49D1-D210-A6B6-F82FAA90D683}"/>
                  </a:ext>
                </a:extLst>
              </p:cNvPr>
              <p:cNvSpPr/>
              <p:nvPr/>
            </p:nvSpPr>
            <p:spPr>
              <a:xfrm>
                <a:off x="4535714" y="1356415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17000" b="-17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0" name="Hexagone 39">
                <a:extLst>
                  <a:ext uri="{FF2B5EF4-FFF2-40B4-BE49-F238E27FC236}">
                    <a16:creationId xmlns:a16="http://schemas.microsoft.com/office/drawing/2014/main" id="{270D07A6-53B4-5719-BDC9-B5DF0981166B}"/>
                  </a:ext>
                </a:extLst>
              </p:cNvPr>
              <p:cNvSpPr/>
              <p:nvPr/>
            </p:nvSpPr>
            <p:spPr>
              <a:xfrm>
                <a:off x="4535714" y="509039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3000" b="-23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1" name="Hexagone 40">
                <a:extLst>
                  <a:ext uri="{FF2B5EF4-FFF2-40B4-BE49-F238E27FC236}">
                    <a16:creationId xmlns:a16="http://schemas.microsoft.com/office/drawing/2014/main" id="{F103F2C3-BF35-8526-0AAD-1B1FF3ACB959}"/>
                  </a:ext>
                </a:extLst>
              </p:cNvPr>
              <p:cNvSpPr/>
              <p:nvPr/>
            </p:nvSpPr>
            <p:spPr>
              <a:xfrm>
                <a:off x="4535714" y="2203791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0000" b="-20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02290B8C-3003-97EB-9A9F-BF2DF3690B77}"/>
                </a:ext>
              </a:extLst>
            </p:cNvPr>
            <p:cNvGrpSpPr/>
            <p:nvPr/>
          </p:nvGrpSpPr>
          <p:grpSpPr>
            <a:xfrm>
              <a:off x="3710847" y="1788691"/>
              <a:ext cx="877939" cy="2447463"/>
              <a:chOff x="2605653" y="509039"/>
              <a:chExt cx="877939" cy="2447463"/>
            </a:xfrm>
          </p:grpSpPr>
          <p:sp>
            <p:nvSpPr>
              <p:cNvPr id="36" name="Hexagone 35">
                <a:extLst>
                  <a:ext uri="{FF2B5EF4-FFF2-40B4-BE49-F238E27FC236}">
                    <a16:creationId xmlns:a16="http://schemas.microsoft.com/office/drawing/2014/main" id="{24B80FBC-F4E5-D902-DC08-C510AF333E40}"/>
                  </a:ext>
                </a:extLst>
              </p:cNvPr>
              <p:cNvSpPr/>
              <p:nvPr/>
            </p:nvSpPr>
            <p:spPr>
              <a:xfrm>
                <a:off x="2608792" y="509039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12000" b="-12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7" name="Hexagone 36">
                <a:extLst>
                  <a:ext uri="{FF2B5EF4-FFF2-40B4-BE49-F238E27FC236}">
                    <a16:creationId xmlns:a16="http://schemas.microsoft.com/office/drawing/2014/main" id="{545D7250-FC7D-8019-021D-9406C5F9A378}"/>
                  </a:ext>
                </a:extLst>
              </p:cNvPr>
              <p:cNvSpPr/>
              <p:nvPr/>
            </p:nvSpPr>
            <p:spPr>
              <a:xfrm>
                <a:off x="2608607" y="1356726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1000" b="-21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8" name="Hexagone 37">
                <a:extLst>
                  <a:ext uri="{FF2B5EF4-FFF2-40B4-BE49-F238E27FC236}">
                    <a16:creationId xmlns:a16="http://schemas.microsoft.com/office/drawing/2014/main" id="{DE650A87-0A0B-E45C-0741-A8ED8E132B15}"/>
                  </a:ext>
                </a:extLst>
              </p:cNvPr>
              <p:cNvSpPr/>
              <p:nvPr/>
            </p:nvSpPr>
            <p:spPr>
              <a:xfrm>
                <a:off x="2605653" y="2204102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10000" b="-10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B0F8BE-09DE-8715-458F-CCCE9C1EABB3}"/>
                </a:ext>
              </a:extLst>
            </p:cNvPr>
            <p:cNvGrpSpPr/>
            <p:nvPr/>
          </p:nvGrpSpPr>
          <p:grpSpPr>
            <a:xfrm>
              <a:off x="4492999" y="2214014"/>
              <a:ext cx="874800" cy="2447463"/>
              <a:chOff x="3572253" y="509039"/>
              <a:chExt cx="874800" cy="2447463"/>
            </a:xfrm>
          </p:grpSpPr>
          <p:sp>
            <p:nvSpPr>
              <p:cNvPr id="33" name="Hexagone 32" descr="Xavier de Jerphanion">
                <a:extLst>
                  <a:ext uri="{FF2B5EF4-FFF2-40B4-BE49-F238E27FC236}">
                    <a16:creationId xmlns:a16="http://schemas.microsoft.com/office/drawing/2014/main" id="{1AD1633F-C190-B7B4-8D2B-EB866B655CC7}"/>
                  </a:ext>
                </a:extLst>
              </p:cNvPr>
              <p:cNvSpPr/>
              <p:nvPr/>
            </p:nvSpPr>
            <p:spPr>
              <a:xfrm>
                <a:off x="3572253" y="509039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8000" b="-8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4" name="Hexagone 33">
                <a:extLst>
                  <a:ext uri="{FF2B5EF4-FFF2-40B4-BE49-F238E27FC236}">
                    <a16:creationId xmlns:a16="http://schemas.microsoft.com/office/drawing/2014/main" id="{51E31CDE-177F-44D3-1AEC-BBDF95DE2D3D}"/>
                  </a:ext>
                </a:extLst>
              </p:cNvPr>
              <p:cNvSpPr/>
              <p:nvPr/>
            </p:nvSpPr>
            <p:spPr>
              <a:xfrm>
                <a:off x="3572253" y="2204102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5000" b="-25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" name="Hexagone 34">
                <a:extLst>
                  <a:ext uri="{FF2B5EF4-FFF2-40B4-BE49-F238E27FC236}">
                    <a16:creationId xmlns:a16="http://schemas.microsoft.com/office/drawing/2014/main" id="{4CBFA0BC-3D90-B3E4-DB9A-76C4BD1D4489}"/>
                  </a:ext>
                </a:extLst>
              </p:cNvPr>
              <p:cNvSpPr/>
              <p:nvPr/>
            </p:nvSpPr>
            <p:spPr>
              <a:xfrm>
                <a:off x="3572253" y="1356415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34000" b="-34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C804D86D-FFEE-5212-E310-B4F001ECBAC8}"/>
                </a:ext>
              </a:extLst>
            </p:cNvPr>
            <p:cNvGrpSpPr/>
            <p:nvPr/>
          </p:nvGrpSpPr>
          <p:grpSpPr>
            <a:xfrm>
              <a:off x="2929137" y="2214014"/>
              <a:ext cx="877497" cy="2447152"/>
              <a:chOff x="1639053" y="509039"/>
              <a:chExt cx="877497" cy="2447152"/>
            </a:xfrm>
          </p:grpSpPr>
          <p:sp>
            <p:nvSpPr>
              <p:cNvPr id="30" name="Hexagone 29">
                <a:extLst>
                  <a:ext uri="{FF2B5EF4-FFF2-40B4-BE49-F238E27FC236}">
                    <a16:creationId xmlns:a16="http://schemas.microsoft.com/office/drawing/2014/main" id="{E86F51F8-F015-453C-E682-6BB1B959CD06}"/>
                  </a:ext>
                </a:extLst>
              </p:cNvPr>
              <p:cNvSpPr/>
              <p:nvPr/>
            </p:nvSpPr>
            <p:spPr>
              <a:xfrm>
                <a:off x="1641750" y="1356415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0000" b="-20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1" name="Hexagone 30">
                <a:extLst>
                  <a:ext uri="{FF2B5EF4-FFF2-40B4-BE49-F238E27FC236}">
                    <a16:creationId xmlns:a16="http://schemas.microsoft.com/office/drawing/2014/main" id="{F3326288-995F-8ECF-382E-96E85A291287}"/>
                  </a:ext>
                </a:extLst>
              </p:cNvPr>
              <p:cNvSpPr/>
              <p:nvPr/>
            </p:nvSpPr>
            <p:spPr>
              <a:xfrm>
                <a:off x="1639053" y="2203791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0000" b="-20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2" name="Hexagone 31">
                <a:extLst>
                  <a:ext uri="{FF2B5EF4-FFF2-40B4-BE49-F238E27FC236}">
                    <a16:creationId xmlns:a16="http://schemas.microsoft.com/office/drawing/2014/main" id="{B158F8DE-54A6-119F-1504-CE875A6163F3}"/>
                  </a:ext>
                </a:extLst>
              </p:cNvPr>
              <p:cNvSpPr/>
              <p:nvPr/>
            </p:nvSpPr>
            <p:spPr>
              <a:xfrm>
                <a:off x="1641750" y="509039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42000" b="-42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5270998F-F29B-CAC0-8C16-CB2FF4F19BA2}"/>
                </a:ext>
              </a:extLst>
            </p:cNvPr>
            <p:cNvGrpSpPr/>
            <p:nvPr/>
          </p:nvGrpSpPr>
          <p:grpSpPr>
            <a:xfrm>
              <a:off x="7609051" y="2206818"/>
              <a:ext cx="874800" cy="2447775"/>
              <a:chOff x="7042457" y="83404"/>
              <a:chExt cx="874800" cy="2447775"/>
            </a:xfrm>
          </p:grpSpPr>
          <p:sp>
            <p:nvSpPr>
              <p:cNvPr id="27" name="Hexagone 26">
                <a:extLst>
                  <a:ext uri="{FF2B5EF4-FFF2-40B4-BE49-F238E27FC236}">
                    <a16:creationId xmlns:a16="http://schemas.microsoft.com/office/drawing/2014/main" id="{F86D5D18-584D-2D4F-0F35-74382873B74B}"/>
                  </a:ext>
                </a:extLst>
              </p:cNvPr>
              <p:cNvSpPr/>
              <p:nvPr/>
            </p:nvSpPr>
            <p:spPr>
              <a:xfrm>
                <a:off x="7042457" y="1778779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13000" b="-13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8" name="Hexagone 27">
                <a:extLst>
                  <a:ext uri="{FF2B5EF4-FFF2-40B4-BE49-F238E27FC236}">
                    <a16:creationId xmlns:a16="http://schemas.microsoft.com/office/drawing/2014/main" id="{72CD1137-E4D6-95D7-3899-2F93FBD3636A}"/>
                  </a:ext>
                </a:extLst>
              </p:cNvPr>
              <p:cNvSpPr/>
              <p:nvPr/>
            </p:nvSpPr>
            <p:spPr>
              <a:xfrm>
                <a:off x="7042457" y="931403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6000" b="-26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9" name="Hexagone 28">
                <a:extLst>
                  <a:ext uri="{FF2B5EF4-FFF2-40B4-BE49-F238E27FC236}">
                    <a16:creationId xmlns:a16="http://schemas.microsoft.com/office/drawing/2014/main" id="{64CE8ECF-886E-276C-0EB9-CDE1F2B3557C}"/>
                  </a:ext>
                </a:extLst>
              </p:cNvPr>
              <p:cNvSpPr/>
              <p:nvPr/>
            </p:nvSpPr>
            <p:spPr>
              <a:xfrm>
                <a:off x="7042457" y="83404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34000" b="-34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680B988-9CB0-F494-FDF3-476D62FB6019}"/>
                </a:ext>
              </a:extLst>
            </p:cNvPr>
            <p:cNvGrpSpPr/>
            <p:nvPr/>
          </p:nvGrpSpPr>
          <p:grpSpPr>
            <a:xfrm>
              <a:off x="6830038" y="1791526"/>
              <a:ext cx="874800" cy="2447775"/>
              <a:chOff x="6022329" y="83404"/>
              <a:chExt cx="874800" cy="2447775"/>
            </a:xfrm>
          </p:grpSpPr>
          <p:sp>
            <p:nvSpPr>
              <p:cNvPr id="24" name="Hexagone 23">
                <a:extLst>
                  <a:ext uri="{FF2B5EF4-FFF2-40B4-BE49-F238E27FC236}">
                    <a16:creationId xmlns:a16="http://schemas.microsoft.com/office/drawing/2014/main" id="{A4ED48D2-0870-4D5B-6552-8D6101757245}"/>
                  </a:ext>
                </a:extLst>
              </p:cNvPr>
              <p:cNvSpPr/>
              <p:nvPr/>
            </p:nvSpPr>
            <p:spPr>
              <a:xfrm>
                <a:off x="6022329" y="83404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40000" b="-40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5" name="Hexagone 24">
                <a:extLst>
                  <a:ext uri="{FF2B5EF4-FFF2-40B4-BE49-F238E27FC236}">
                    <a16:creationId xmlns:a16="http://schemas.microsoft.com/office/drawing/2014/main" id="{787B33FD-2B59-1AF9-02C3-B00391EE2067}"/>
                  </a:ext>
                </a:extLst>
              </p:cNvPr>
              <p:cNvSpPr/>
              <p:nvPr/>
            </p:nvSpPr>
            <p:spPr>
              <a:xfrm>
                <a:off x="6022329" y="931403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2000" b="-22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6" name="Hexagone 25">
                <a:extLst>
                  <a:ext uri="{FF2B5EF4-FFF2-40B4-BE49-F238E27FC236}">
                    <a16:creationId xmlns:a16="http://schemas.microsoft.com/office/drawing/2014/main" id="{267E6781-ADCB-974B-2CBC-B50FD5EE8911}"/>
                  </a:ext>
                </a:extLst>
              </p:cNvPr>
              <p:cNvSpPr/>
              <p:nvPr/>
            </p:nvSpPr>
            <p:spPr>
              <a:xfrm>
                <a:off x="6022329" y="1778779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14000" b="-14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0340D3DC-8E4B-728F-F18E-39434643FCF0}"/>
                </a:ext>
              </a:extLst>
            </p:cNvPr>
            <p:cNvGrpSpPr/>
            <p:nvPr/>
          </p:nvGrpSpPr>
          <p:grpSpPr>
            <a:xfrm>
              <a:off x="6051025" y="2214014"/>
              <a:ext cx="874800" cy="2447775"/>
              <a:chOff x="5002201" y="83404"/>
              <a:chExt cx="874800" cy="2447775"/>
            </a:xfrm>
          </p:grpSpPr>
          <p:sp>
            <p:nvSpPr>
              <p:cNvPr id="21" name="Hexagone 20">
                <a:extLst>
                  <a:ext uri="{FF2B5EF4-FFF2-40B4-BE49-F238E27FC236}">
                    <a16:creationId xmlns:a16="http://schemas.microsoft.com/office/drawing/2014/main" id="{57E8E3B1-18B6-0C2D-E9A7-9E3F4327C237}"/>
                  </a:ext>
                </a:extLst>
              </p:cNvPr>
              <p:cNvSpPr/>
              <p:nvPr/>
            </p:nvSpPr>
            <p:spPr>
              <a:xfrm>
                <a:off x="5002201" y="931403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1000" b="-21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2" name="Hexagone 21">
                <a:extLst>
                  <a:ext uri="{FF2B5EF4-FFF2-40B4-BE49-F238E27FC236}">
                    <a16:creationId xmlns:a16="http://schemas.microsoft.com/office/drawing/2014/main" id="{BDFB1E3F-36B9-2559-72CA-ECE0A6E0DA5A}"/>
                  </a:ext>
                </a:extLst>
              </p:cNvPr>
              <p:cNvSpPr/>
              <p:nvPr/>
            </p:nvSpPr>
            <p:spPr>
              <a:xfrm>
                <a:off x="5002201" y="1778779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8000" b="-8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3" name="Hexagone 22">
                <a:extLst>
                  <a:ext uri="{FF2B5EF4-FFF2-40B4-BE49-F238E27FC236}">
                    <a16:creationId xmlns:a16="http://schemas.microsoft.com/office/drawing/2014/main" id="{D8E51977-B936-BF6B-E674-E77EE6EEE5CE}"/>
                  </a:ext>
                </a:extLst>
              </p:cNvPr>
              <p:cNvSpPr/>
              <p:nvPr/>
            </p:nvSpPr>
            <p:spPr>
              <a:xfrm>
                <a:off x="5002201" y="83404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1000" b="-21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EB0AD84E-4D68-F904-0061-444AE0F63282}"/>
                </a:ext>
              </a:extLst>
            </p:cNvPr>
            <p:cNvGrpSpPr/>
            <p:nvPr/>
          </p:nvGrpSpPr>
          <p:grpSpPr>
            <a:xfrm>
              <a:off x="8388064" y="1788379"/>
              <a:ext cx="874800" cy="2447775"/>
              <a:chOff x="8062585" y="83404"/>
              <a:chExt cx="874800" cy="2447775"/>
            </a:xfrm>
          </p:grpSpPr>
          <p:sp>
            <p:nvSpPr>
              <p:cNvPr id="18" name="Hexagone 17">
                <a:extLst>
                  <a:ext uri="{FF2B5EF4-FFF2-40B4-BE49-F238E27FC236}">
                    <a16:creationId xmlns:a16="http://schemas.microsoft.com/office/drawing/2014/main" id="{18A0D1E2-9957-E9E9-CC9E-B653A0555B37}"/>
                  </a:ext>
                </a:extLst>
              </p:cNvPr>
              <p:cNvSpPr/>
              <p:nvPr/>
            </p:nvSpPr>
            <p:spPr>
              <a:xfrm>
                <a:off x="8062585" y="1778779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6000" b="-26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9" name="Hexagone 18">
                <a:extLst>
                  <a:ext uri="{FF2B5EF4-FFF2-40B4-BE49-F238E27FC236}">
                    <a16:creationId xmlns:a16="http://schemas.microsoft.com/office/drawing/2014/main" id="{C443F872-432D-5ED4-89CD-9C63F2A97DE4}"/>
                  </a:ext>
                </a:extLst>
              </p:cNvPr>
              <p:cNvSpPr/>
              <p:nvPr/>
            </p:nvSpPr>
            <p:spPr>
              <a:xfrm>
                <a:off x="8062585" y="931403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1000" b="-21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0" name="Hexagone 19">
                <a:extLst>
                  <a:ext uri="{FF2B5EF4-FFF2-40B4-BE49-F238E27FC236}">
                    <a16:creationId xmlns:a16="http://schemas.microsoft.com/office/drawing/2014/main" id="{964BBBDF-9CA0-4544-726F-BEED7C2875A0}"/>
                  </a:ext>
                </a:extLst>
              </p:cNvPr>
              <p:cNvSpPr/>
              <p:nvPr/>
            </p:nvSpPr>
            <p:spPr>
              <a:xfrm>
                <a:off x="8062585" y="83404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3000" b="-23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B2E230E0-0647-D6D4-4A91-FC3331CB886C}"/>
                </a:ext>
              </a:extLst>
            </p:cNvPr>
            <p:cNvGrpSpPr/>
            <p:nvPr/>
          </p:nvGrpSpPr>
          <p:grpSpPr>
            <a:xfrm>
              <a:off x="9167075" y="2202734"/>
              <a:ext cx="874800" cy="1600399"/>
              <a:chOff x="9082713" y="83404"/>
              <a:chExt cx="874800" cy="1600399"/>
            </a:xfrm>
          </p:grpSpPr>
          <p:sp>
            <p:nvSpPr>
              <p:cNvPr id="16" name="Hexagone 15">
                <a:extLst>
                  <a:ext uri="{FF2B5EF4-FFF2-40B4-BE49-F238E27FC236}">
                    <a16:creationId xmlns:a16="http://schemas.microsoft.com/office/drawing/2014/main" id="{E8A5C68F-3B52-B446-677F-E2AEF487793C}"/>
                  </a:ext>
                </a:extLst>
              </p:cNvPr>
              <p:cNvSpPr/>
              <p:nvPr/>
            </p:nvSpPr>
            <p:spPr>
              <a:xfrm>
                <a:off x="9082713" y="83404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9000" b="-9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7" name="Hexagone 16">
                <a:extLst>
                  <a:ext uri="{FF2B5EF4-FFF2-40B4-BE49-F238E27FC236}">
                    <a16:creationId xmlns:a16="http://schemas.microsoft.com/office/drawing/2014/main" id="{65B54FDE-2CDA-8E5D-CC37-489D306FA3C0}"/>
                  </a:ext>
                </a:extLst>
              </p:cNvPr>
              <p:cNvSpPr/>
              <p:nvPr/>
            </p:nvSpPr>
            <p:spPr>
              <a:xfrm>
                <a:off x="9082713" y="931403"/>
                <a:ext cx="874800" cy="752400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19000" b="-19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7238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24A8A-2B78-05B1-F565-EBD6D2B1F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6537F52-9ED5-14C3-1D5B-3301C6976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Bilan 2024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F715939-20B4-AC8E-48FC-BC5546B1D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Questionnaires de satisfaction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F3B46D-F330-2755-774A-80FF5D9D5D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fr-FR" sz="2600" b="1" dirty="0">
                <a:solidFill>
                  <a:srgbClr val="001E45"/>
                </a:solidFill>
              </a:rPr>
              <a:t>LES PARCOURS DU SUCCES</a:t>
            </a:r>
            <a:br>
              <a:rPr lang="fr-FR" sz="2600" dirty="0">
                <a:solidFill>
                  <a:srgbClr val="001E45"/>
                </a:solidFill>
              </a:rPr>
            </a:br>
            <a:endParaRPr lang="fr-FR" sz="2600" dirty="0">
              <a:solidFill>
                <a:srgbClr val="001E45"/>
              </a:solidFill>
            </a:endParaRP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1E45"/>
                </a:solidFill>
              </a:rPr>
              <a:t>Parcours analysés :	33	        	 </a:t>
            </a: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1E45"/>
                </a:solidFill>
              </a:rPr>
              <a:t>Age moyen de sortie :	47 ans					</a:t>
            </a: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1E45"/>
                </a:solidFill>
              </a:rPr>
              <a:t>Délai moyen de sortie :	6 mois											 </a:t>
            </a:r>
          </a:p>
          <a:p>
            <a:endParaRPr lang="fr-FR" dirty="0">
              <a:solidFill>
                <a:srgbClr val="001E45"/>
              </a:solidFill>
            </a:endParaRPr>
          </a:p>
          <a:p>
            <a:r>
              <a:rPr lang="fr-FR" sz="2600" b="1" dirty="0">
                <a:solidFill>
                  <a:srgbClr val="001E45"/>
                </a:solidFill>
              </a:rPr>
              <a:t>PERFORMANCE DES VECTEURS</a:t>
            </a:r>
            <a:br>
              <a:rPr lang="fr-FR" dirty="0">
                <a:solidFill>
                  <a:srgbClr val="001E45"/>
                </a:solidFill>
              </a:rPr>
            </a:br>
            <a:endParaRPr lang="fr-FR" dirty="0">
              <a:solidFill>
                <a:srgbClr val="001E45"/>
              </a:solidFill>
            </a:endParaRP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1E45"/>
                </a:solidFill>
              </a:rPr>
              <a:t>Réponses à annonces	45%			Contribution des outils :</a:t>
            </a: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1E45"/>
                </a:solidFill>
              </a:rPr>
              <a:t>Réseau		36%					Sites d’offres 	39%</a:t>
            </a: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1E45"/>
                </a:solidFill>
              </a:rPr>
              <a:t>Cabinets 		36%					LinkedIn		33%</a:t>
            </a: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1E45"/>
                </a:solidFill>
              </a:rPr>
              <a:t>Approche directe		18%		</a:t>
            </a: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1E45"/>
                </a:solidFill>
              </a:rPr>
              <a:t>Candidatures spontanées		15%</a:t>
            </a: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1E45"/>
                </a:solidFill>
              </a:rPr>
              <a:t>Création d’activité		 6%</a:t>
            </a:r>
          </a:p>
        </p:txBody>
      </p:sp>
    </p:spTree>
    <p:extLst>
      <p:ext uri="{BB962C8B-B14F-4D97-AF65-F5344CB8AC3E}">
        <p14:creationId xmlns:p14="http://schemas.microsoft.com/office/powerpoint/2010/main" val="5518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1BAE7-791C-177A-10E9-B4821CB5B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93254C-EBB0-F355-97A1-3C2B7E97EC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Bilan 2024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A17B3D-6EAB-A2F2-5FC3-28E9D61517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LES REALISATIONS 2024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A798DC87-281D-0EDD-0EE6-DA7CB70EA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480" y="2096605"/>
            <a:ext cx="8825062" cy="403244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						  </a:t>
            </a:r>
            <a:r>
              <a:rPr lang="fr-FR" sz="2400" dirty="0"/>
              <a:t>Sophie LEGER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7FECAAE-703A-CF4F-8DCD-A354A89E6DF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2204864"/>
            <a:ext cx="2160240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85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3F7AF-5E54-6C2A-7393-DACF29CF1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58303ED-513E-16D7-7C01-B7E57E5EA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Réalisations 2024 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9E8D200-E6DF-473F-9550-EE341128ED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Projets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121028-0727-6276-19C9-9B8C0CEC8D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200" dirty="0">
                <a:solidFill>
                  <a:srgbClr val="EF4E45"/>
                </a:solidFill>
              </a:rPr>
              <a:t>QUALIOPI</a:t>
            </a:r>
          </a:p>
          <a:p>
            <a:pPr marL="1143000" lvl="1" indent="-457200">
              <a:buClr>
                <a:srgbClr val="EF4E45"/>
              </a:buClr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rgbClr val="001E45"/>
                </a:solidFill>
              </a:rPr>
              <a:t>Implémentation des procédures nécessaires depuis janvier 2023</a:t>
            </a:r>
          </a:p>
          <a:p>
            <a:pPr marL="1143000" lvl="1" indent="-457200">
              <a:buClr>
                <a:srgbClr val="EF4E45"/>
              </a:buClr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rgbClr val="001E45"/>
                </a:solidFill>
              </a:rPr>
              <a:t>Audit de surveillance le </a:t>
            </a:r>
            <a:r>
              <a:rPr lang="fr-FR" sz="1900" b="1" dirty="0">
                <a:solidFill>
                  <a:srgbClr val="001E45"/>
                </a:solidFill>
              </a:rPr>
              <a:t>3 juin 2024 </a:t>
            </a:r>
            <a:r>
              <a:rPr lang="fr-FR" sz="1900" dirty="0">
                <a:solidFill>
                  <a:srgbClr val="001E45"/>
                </a:solidFill>
              </a:rPr>
              <a:t>avec confirmation de notre certification</a:t>
            </a:r>
            <a:br>
              <a:rPr lang="fr-FR" sz="1900" b="1" dirty="0">
                <a:solidFill>
                  <a:srgbClr val="001E45"/>
                </a:solidFill>
              </a:rPr>
            </a:br>
            <a:endParaRPr lang="fr-FR" sz="1900" dirty="0">
              <a:solidFill>
                <a:srgbClr val="001E4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200" dirty="0">
                <a:solidFill>
                  <a:srgbClr val="2175AB"/>
                </a:solidFill>
              </a:rPr>
              <a:t>Optimisation de la Pédagogie à l’ACE78 </a:t>
            </a:r>
          </a:p>
          <a:p>
            <a:pPr marL="1143000" lvl="1" indent="-457200">
              <a:buClr>
                <a:srgbClr val="2175AB"/>
              </a:buClr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rgbClr val="001E45"/>
                </a:solidFill>
              </a:rPr>
              <a:t>FICHES CONSEILS sur l’Animation Pédagogique de chaque atelier</a:t>
            </a:r>
            <a:br>
              <a:rPr lang="fr-FR" sz="1900" dirty="0">
                <a:solidFill>
                  <a:srgbClr val="001E45"/>
                </a:solidFill>
              </a:rPr>
            </a:br>
            <a:endParaRPr lang="fr-FR" sz="1900" b="1" dirty="0">
              <a:solidFill>
                <a:srgbClr val="001E4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200" dirty="0">
                <a:solidFill>
                  <a:srgbClr val="3A9998"/>
                </a:solidFill>
              </a:rPr>
              <a:t>L’IA</a:t>
            </a:r>
          </a:p>
          <a:p>
            <a:pPr marL="1143000" lvl="1" indent="-457200">
              <a:buClr>
                <a:srgbClr val="3A9998"/>
              </a:buClr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rgbClr val="001E45"/>
                </a:solidFill>
              </a:rPr>
              <a:t>Mise en application dans les différents ateliers et carrefour écriture</a:t>
            </a:r>
          </a:p>
          <a:p>
            <a:pPr marL="1143000" lvl="1" indent="-457200">
              <a:buClr>
                <a:srgbClr val="3A9998"/>
              </a:buClr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rgbClr val="001E45"/>
                </a:solidFill>
              </a:rPr>
              <a:t>Participation à des événements VERSAILLES 21 nov.2024 </a:t>
            </a:r>
          </a:p>
          <a:p>
            <a:pPr lvl="1" indent="0">
              <a:buNone/>
            </a:pPr>
            <a:endParaRPr lang="fr-FR" sz="1900" dirty="0">
              <a:solidFill>
                <a:srgbClr val="001E4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200" dirty="0">
                <a:solidFill>
                  <a:srgbClr val="485576"/>
                </a:solidFill>
              </a:rPr>
              <a:t>Recherche de NOUVEAUX ANIMATEURS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rgbClr val="001E45"/>
                </a:solidFill>
              </a:rPr>
              <a:t>3 nouveaux animateurs en formation </a:t>
            </a:r>
            <a:r>
              <a:rPr lang="fr-FR" sz="2200" dirty="0">
                <a:solidFill>
                  <a:srgbClr val="001E45"/>
                </a:solidFill>
              </a:rPr>
              <a:t>: </a:t>
            </a:r>
            <a:r>
              <a:rPr lang="fr-FR" sz="1900" dirty="0">
                <a:solidFill>
                  <a:srgbClr val="001E45"/>
                </a:solidFill>
              </a:rPr>
              <a:t>Stéphane DELIRY- Marie PORTIER- Jean Jacques VIRONDA</a:t>
            </a:r>
            <a:br>
              <a:rPr lang="fr-FR" sz="1700" dirty="0">
                <a:solidFill>
                  <a:srgbClr val="001E45"/>
                </a:solidFill>
              </a:rPr>
            </a:br>
            <a:endParaRPr lang="fr-FR" sz="1700" dirty="0">
              <a:solidFill>
                <a:srgbClr val="001E4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200" dirty="0">
                <a:solidFill>
                  <a:srgbClr val="EF4E45"/>
                </a:solidFill>
              </a:rPr>
              <a:t>Elargir nos cibles de PARTENAIRES </a:t>
            </a:r>
          </a:p>
          <a:p>
            <a:pPr marL="1143000" lvl="1" indent="-457200">
              <a:buClr>
                <a:srgbClr val="EF4E45"/>
              </a:buClr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chemeClr val="tx1"/>
                </a:solidFill>
              </a:rPr>
              <a:t>CPME78 participation aux Portes Ouvertes Oct.2024</a:t>
            </a:r>
            <a:endParaRPr lang="fr-FR" sz="1900" b="1" dirty="0">
              <a:solidFill>
                <a:srgbClr val="485576"/>
              </a:solidFill>
            </a:endParaRPr>
          </a:p>
          <a:p>
            <a:pPr marL="971550" lvl="1" indent="-285750">
              <a:buClr>
                <a:srgbClr val="EF4E45"/>
              </a:buClr>
              <a:buFont typeface="Wingdings" panose="05000000000000000000" pitchFamily="2" charset="2"/>
              <a:buChar char="Ø"/>
            </a:pPr>
            <a:endParaRPr lang="fr-FR" dirty="0">
              <a:solidFill>
                <a:srgbClr val="001E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7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1283844-1DE3-2059-3806-E33E6F45FF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Réalisations 2024 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CC8B0B-7F57-D074-DBA4-84330738DE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Communication 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58F4F4-68A8-1BDB-8B25-3384BF8B0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2060848"/>
            <a:ext cx="11572726" cy="4351338"/>
          </a:xfrm>
        </p:spPr>
        <p:txBody>
          <a:bodyPr anchor="ctr">
            <a:normAutofit/>
          </a:bodyPr>
          <a:lstStyle/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rgbClr val="001E45"/>
                </a:solidFill>
              </a:rPr>
              <a:t>Une année  2024 dédiée à un renouveau de nos moyens de communication et pas que …</a:t>
            </a:r>
          </a:p>
          <a:p>
            <a:pPr>
              <a:buClr>
                <a:srgbClr val="EF4E45"/>
              </a:buClr>
            </a:pPr>
            <a:endParaRPr lang="fr-FR" sz="2400" dirty="0">
              <a:solidFill>
                <a:srgbClr val="001E45"/>
              </a:solidFill>
            </a:endParaRPr>
          </a:p>
          <a:p>
            <a:pPr marL="1028700" lvl="1" indent="-342900">
              <a:buClr>
                <a:srgbClr val="EF4E45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1E45"/>
                </a:solidFill>
              </a:rPr>
              <a:t>Nouveaux matériels (Ecran, Plaquette, Kakemono…)</a:t>
            </a:r>
          </a:p>
          <a:p>
            <a:pPr marL="1028700" lvl="1" indent="-342900">
              <a:buClr>
                <a:srgbClr val="EF4E45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1E45"/>
                </a:solidFill>
              </a:rPr>
              <a:t>Nouveau design des présentations</a:t>
            </a:r>
          </a:p>
          <a:p>
            <a:pPr marL="1028700" lvl="1" indent="-342900">
              <a:buClr>
                <a:srgbClr val="EF4E45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1E45"/>
                </a:solidFill>
              </a:rPr>
              <a:t>Nouvelle animation au service de la Pédagogie</a:t>
            </a:r>
          </a:p>
        </p:txBody>
      </p:sp>
    </p:spTree>
    <p:extLst>
      <p:ext uri="{BB962C8B-B14F-4D97-AF65-F5344CB8AC3E}">
        <p14:creationId xmlns:p14="http://schemas.microsoft.com/office/powerpoint/2010/main" val="251880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FR" dirty="0"/>
              <a:t>L’ACE78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C21EB592-0AB4-0CC0-5956-77D9BAACEE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Parcours des ateliers – Déroulé Pédagogique</a:t>
            </a: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DF9F6AAD-C9A9-4F5C-8776-00631E047267}"/>
              </a:ext>
            </a:extLst>
          </p:cNvPr>
          <p:cNvSpPr/>
          <p:nvPr/>
        </p:nvSpPr>
        <p:spPr>
          <a:xfrm rot="5400000">
            <a:off x="3246030" y="5691598"/>
            <a:ext cx="803396" cy="1584176"/>
          </a:xfrm>
          <a:prstGeom prst="corner">
            <a:avLst>
              <a:gd name="adj1" fmla="val 7692"/>
              <a:gd name="adj2" fmla="val 29680"/>
            </a:avLst>
          </a:prstGeom>
          <a:solidFill>
            <a:srgbClr val="EF4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E5E076-3D45-4F5E-884E-027B03CF04DB}"/>
              </a:ext>
            </a:extLst>
          </p:cNvPr>
          <p:cNvSpPr txBox="1"/>
          <p:nvPr/>
        </p:nvSpPr>
        <p:spPr>
          <a:xfrm>
            <a:off x="2957234" y="6354000"/>
            <a:ext cx="1482582" cy="338554"/>
          </a:xfrm>
          <a:prstGeom prst="rect">
            <a:avLst/>
          </a:prstGeom>
          <a:solidFill>
            <a:srgbClr val="EF4E4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Le Passé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" name="L-Shape 3">
            <a:extLst>
              <a:ext uri="{FF2B5EF4-FFF2-40B4-BE49-F238E27FC236}">
                <a16:creationId xmlns:a16="http://schemas.microsoft.com/office/drawing/2014/main" id="{634EC89B-9C7E-43AA-9656-4E48EF4FDFD0}"/>
              </a:ext>
            </a:extLst>
          </p:cNvPr>
          <p:cNvSpPr/>
          <p:nvPr/>
        </p:nvSpPr>
        <p:spPr>
          <a:xfrm rot="5400000">
            <a:off x="4673934" y="5178159"/>
            <a:ext cx="905393" cy="1373628"/>
          </a:xfrm>
          <a:prstGeom prst="corner">
            <a:avLst>
              <a:gd name="adj1" fmla="val 7692"/>
              <a:gd name="adj2" fmla="val 29680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A1A9B-D572-491D-9417-1651AFC45EE8}"/>
              </a:ext>
            </a:extLst>
          </p:cNvPr>
          <p:cNvSpPr txBox="1"/>
          <p:nvPr/>
        </p:nvSpPr>
        <p:spPr>
          <a:xfrm>
            <a:off x="4541411" y="5724000"/>
            <a:ext cx="1272034" cy="338554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Le Futur</a:t>
            </a:r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5D95A98E-7153-444D-8ED6-B6963101AE11}"/>
              </a:ext>
            </a:extLst>
          </p:cNvPr>
          <p:cNvSpPr/>
          <p:nvPr/>
        </p:nvSpPr>
        <p:spPr>
          <a:xfrm rot="5400000">
            <a:off x="6589280" y="3991899"/>
            <a:ext cx="903212" cy="2454881"/>
          </a:xfrm>
          <a:prstGeom prst="corner">
            <a:avLst>
              <a:gd name="adj1" fmla="val 7692"/>
              <a:gd name="adj2" fmla="val 29680"/>
            </a:avLst>
          </a:prstGeom>
          <a:solidFill>
            <a:srgbClr val="3A9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7F6F6-D2FD-4E5B-A445-23D782D05140}"/>
              </a:ext>
            </a:extLst>
          </p:cNvPr>
          <p:cNvSpPr txBox="1"/>
          <p:nvPr/>
        </p:nvSpPr>
        <p:spPr>
          <a:xfrm>
            <a:off x="5915042" y="5076000"/>
            <a:ext cx="2353285" cy="338554"/>
          </a:xfrm>
          <a:prstGeom prst="rect">
            <a:avLst/>
          </a:prstGeom>
          <a:solidFill>
            <a:srgbClr val="3A999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Les Moyens</a:t>
            </a: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2BF43CAE-A954-4462-80A7-2B3C1E3AA9E7}"/>
              </a:ext>
            </a:extLst>
          </p:cNvPr>
          <p:cNvSpPr/>
          <p:nvPr/>
        </p:nvSpPr>
        <p:spPr>
          <a:xfrm rot="5400000">
            <a:off x="8674774" y="3741919"/>
            <a:ext cx="903212" cy="1716105"/>
          </a:xfrm>
          <a:prstGeom prst="corner">
            <a:avLst>
              <a:gd name="adj1" fmla="val 7692"/>
              <a:gd name="adj2" fmla="val 29680"/>
            </a:avLst>
          </a:prstGeom>
          <a:solidFill>
            <a:srgbClr val="217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B90E58-2CDB-439C-A8F6-C2A887E0D168}"/>
              </a:ext>
            </a:extLst>
          </p:cNvPr>
          <p:cNvSpPr txBox="1"/>
          <p:nvPr/>
        </p:nvSpPr>
        <p:spPr>
          <a:xfrm>
            <a:off x="8370000" y="4446000"/>
            <a:ext cx="1584176" cy="338554"/>
          </a:xfrm>
          <a:prstGeom prst="rect">
            <a:avLst/>
          </a:prstGeom>
          <a:solidFill>
            <a:srgbClr val="2175A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La Pratique</a:t>
            </a:r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2B495BF1-61B9-447D-8071-D4B287A80E44}"/>
              </a:ext>
            </a:extLst>
          </p:cNvPr>
          <p:cNvSpPr/>
          <p:nvPr/>
        </p:nvSpPr>
        <p:spPr>
          <a:xfrm rot="5400000">
            <a:off x="10636610" y="2864234"/>
            <a:ext cx="903212" cy="2207568"/>
          </a:xfrm>
          <a:prstGeom prst="corner">
            <a:avLst>
              <a:gd name="adj1" fmla="val 7692"/>
              <a:gd name="adj2" fmla="val 29680"/>
            </a:avLst>
          </a:prstGeom>
          <a:solidFill>
            <a:srgbClr val="A02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41256-0053-49EF-BEBC-5CB974AF0828}"/>
              </a:ext>
            </a:extLst>
          </p:cNvPr>
          <p:cNvSpPr txBox="1"/>
          <p:nvPr/>
        </p:nvSpPr>
        <p:spPr>
          <a:xfrm>
            <a:off x="10087200" y="3816000"/>
            <a:ext cx="2104800" cy="340439"/>
          </a:xfrm>
          <a:prstGeom prst="rect">
            <a:avLst/>
          </a:prstGeom>
          <a:solidFill>
            <a:srgbClr val="A02B9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La Finalisation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D050EE-01CB-44E5-8A04-17743B4D1980}"/>
              </a:ext>
            </a:extLst>
          </p:cNvPr>
          <p:cNvGrpSpPr/>
          <p:nvPr/>
        </p:nvGrpSpPr>
        <p:grpSpPr>
          <a:xfrm>
            <a:off x="11136560" y="1916832"/>
            <a:ext cx="981500" cy="1600259"/>
            <a:chOff x="10432357" y="212669"/>
            <a:chExt cx="612578" cy="105668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D64BF3-87AC-424B-A81A-D6F8D8667EBF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D08AB72-9004-4F12-8B46-E19E73C2ABC8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9BD3D2-9CEB-410F-AA32-17BFB145D7E0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49D068-A040-4E6D-A188-A0B1C42A4EA0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8FAE2-4565-47FE-83CA-233DB373EE2C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8A0C232-D1D2-4AEF-87D1-8B1F93EB0143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D1B92CA-F1C1-4A93-88F7-03A8E36FFC14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75EE1B6-DBBC-4764-8C09-C73F04647B44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4BF8F6A-E2D1-46AF-9CF4-53ED6DB27030}"/>
              </a:ext>
            </a:extLst>
          </p:cNvPr>
          <p:cNvSpPr txBox="1"/>
          <p:nvPr/>
        </p:nvSpPr>
        <p:spPr>
          <a:xfrm>
            <a:off x="4391343" y="4581128"/>
            <a:ext cx="141662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5 &amp; 6 Le projet professionnel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7 Le CV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700E11-1B2E-4E9D-A49B-369B7D551418}"/>
              </a:ext>
            </a:extLst>
          </p:cNvPr>
          <p:cNvSpPr txBox="1"/>
          <p:nvPr/>
        </p:nvSpPr>
        <p:spPr>
          <a:xfrm>
            <a:off x="5718366" y="3216727"/>
            <a:ext cx="2512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3A999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13 Répondre aux annonces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3A999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1</a:t>
            </a:r>
            <a:r>
              <a:rPr lang="fr-FR" altLang="ko-KR" sz="1400" dirty="0">
                <a:solidFill>
                  <a:srgbClr val="3A9998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4</a:t>
            </a:r>
            <a:r>
              <a:rPr kumimoji="0" lang="fr-FR" altLang="ko-KR" sz="1400" b="0" i="0" u="none" strike="noStrike" kern="1200" cap="none" spc="0" normalizeH="0" noProof="0" dirty="0">
                <a:ln>
                  <a:noFill/>
                </a:ln>
                <a:solidFill>
                  <a:srgbClr val="3A999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fr-FR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3A999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Démarche réseau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3A999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15 &amp; 1</a:t>
            </a:r>
            <a:r>
              <a:rPr lang="fr-FR" altLang="ko-KR" sz="1400" dirty="0">
                <a:solidFill>
                  <a:srgbClr val="3A9998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6</a:t>
            </a:r>
            <a:r>
              <a:rPr kumimoji="0" lang="fr-FR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3A999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RSP LinkedIn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3A999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17 Professionnels de l’emploi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fr-FR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3A999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18 Candidatures spontanées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65219D-ED72-4339-9434-9973D0F55736}"/>
              </a:ext>
            </a:extLst>
          </p:cNvPr>
          <p:cNvSpPr txBox="1"/>
          <p:nvPr/>
        </p:nvSpPr>
        <p:spPr>
          <a:xfrm>
            <a:off x="8102353" y="2772375"/>
            <a:ext cx="200262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2175AB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19 Prise de rdv Tel.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2175AB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20 Entretien de recrutement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2175AB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21 Méthodes Vidéo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2175AB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22 23 &amp;24 Simulations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8F1284-7B7B-407B-9216-DC972BDA06F3}"/>
              </a:ext>
            </a:extLst>
          </p:cNvPr>
          <p:cNvSpPr txBox="1"/>
          <p:nvPr/>
        </p:nvSpPr>
        <p:spPr>
          <a:xfrm>
            <a:off x="2423592" y="5445224"/>
            <a:ext cx="21005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EF4E45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1 &amp; 2 Les réalisations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EF4E45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3</a:t>
            </a:r>
            <a:r>
              <a:rPr kumimoji="0" lang="fr-FR" altLang="ko-KR" sz="1400" b="0" i="0" u="none" strike="noStrike" kern="1200" cap="none" spc="0" normalizeH="0" noProof="0" dirty="0">
                <a:ln>
                  <a:noFill/>
                </a:ln>
                <a:solidFill>
                  <a:srgbClr val="EF4E45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&amp; 4 </a:t>
            </a:r>
            <a:r>
              <a:rPr kumimoji="0" lang="fr-FR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EF4E45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Les compétences  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8CA9D619-C6DB-494C-3341-E64A4DB20FF7}"/>
              </a:ext>
            </a:extLst>
          </p:cNvPr>
          <p:cNvGrpSpPr/>
          <p:nvPr/>
        </p:nvGrpSpPr>
        <p:grpSpPr>
          <a:xfrm>
            <a:off x="1" y="2348881"/>
            <a:ext cx="2872874" cy="4536503"/>
            <a:chOff x="1" y="2348881"/>
            <a:chExt cx="2872874" cy="453650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AE22FF-BB89-4DA9-98C7-CF5132BFCD93}"/>
                </a:ext>
              </a:extLst>
            </p:cNvPr>
            <p:cNvSpPr/>
            <p:nvPr/>
          </p:nvSpPr>
          <p:spPr>
            <a:xfrm>
              <a:off x="1" y="6641416"/>
              <a:ext cx="2872874" cy="24396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Graphic 9">
              <a:extLst>
                <a:ext uri="{FF2B5EF4-FFF2-40B4-BE49-F238E27FC236}">
                  <a16:creationId xmlns:a16="http://schemas.microsoft.com/office/drawing/2014/main" id="{D2BE63F2-3AFA-4837-88B7-91915DDFC26E}"/>
                </a:ext>
              </a:extLst>
            </p:cNvPr>
            <p:cNvSpPr/>
            <p:nvPr/>
          </p:nvSpPr>
          <p:spPr>
            <a:xfrm>
              <a:off x="407368" y="2348881"/>
              <a:ext cx="2454880" cy="4346512"/>
            </a:xfrm>
            <a:custGeom>
              <a:avLst/>
              <a:gdLst>
                <a:gd name="connsiteX0" fmla="*/ 3871598 w 3871597"/>
                <a:gd name="connsiteY0" fmla="*/ 165669 h 6854896"/>
                <a:gd name="connsiteX1" fmla="*/ 3855857 w 3871597"/>
                <a:gd name="connsiteY1" fmla="*/ 195713 h 6854896"/>
                <a:gd name="connsiteX2" fmla="*/ 3821501 w 3871597"/>
                <a:gd name="connsiteY2" fmla="*/ 213936 h 6854896"/>
                <a:gd name="connsiteX3" fmla="*/ 3517921 w 3871597"/>
                <a:gd name="connsiteY3" fmla="*/ 221708 h 6854896"/>
                <a:gd name="connsiteX4" fmla="*/ 2975420 w 3871597"/>
                <a:gd name="connsiteY4" fmla="*/ 278140 h 6854896"/>
                <a:gd name="connsiteX5" fmla="*/ 2848188 w 3871597"/>
                <a:gd name="connsiteY5" fmla="*/ 292052 h 6854896"/>
                <a:gd name="connsiteX6" fmla="*/ 2804819 w 3871597"/>
                <a:gd name="connsiteY6" fmla="*/ 343650 h 6854896"/>
                <a:gd name="connsiteX7" fmla="*/ 2738591 w 3871597"/>
                <a:gd name="connsiteY7" fmla="*/ 361154 h 6854896"/>
                <a:gd name="connsiteX8" fmla="*/ 2749237 w 3871597"/>
                <a:gd name="connsiteY8" fmla="*/ 382969 h 6854896"/>
                <a:gd name="connsiteX9" fmla="*/ 2757140 w 3871597"/>
                <a:gd name="connsiteY9" fmla="*/ 446259 h 6854896"/>
                <a:gd name="connsiteX10" fmla="*/ 2746232 w 3871597"/>
                <a:gd name="connsiteY10" fmla="*/ 484011 h 6854896"/>
                <a:gd name="connsiteX11" fmla="*/ 2729773 w 3871597"/>
                <a:gd name="connsiteY11" fmla="*/ 505499 h 6854896"/>
                <a:gd name="connsiteX12" fmla="*/ 2655380 w 3871597"/>
                <a:gd name="connsiteY12" fmla="*/ 523395 h 6854896"/>
                <a:gd name="connsiteX13" fmla="*/ 2583926 w 3871597"/>
                <a:gd name="connsiteY13" fmla="*/ 548998 h 6854896"/>
                <a:gd name="connsiteX14" fmla="*/ 2496863 w 3871597"/>
                <a:gd name="connsiteY14" fmla="*/ 587534 h 6854896"/>
                <a:gd name="connsiteX15" fmla="*/ 2440888 w 3871597"/>
                <a:gd name="connsiteY15" fmla="*/ 702813 h 6854896"/>
                <a:gd name="connsiteX16" fmla="*/ 2411889 w 3871597"/>
                <a:gd name="connsiteY16" fmla="*/ 780538 h 6854896"/>
                <a:gd name="connsiteX17" fmla="*/ 2172250 w 3871597"/>
                <a:gd name="connsiteY17" fmla="*/ 885759 h 6854896"/>
                <a:gd name="connsiteX18" fmla="*/ 2026796 w 3871597"/>
                <a:gd name="connsiteY18" fmla="*/ 968839 h 6854896"/>
                <a:gd name="connsiteX19" fmla="*/ 1980684 w 3871597"/>
                <a:gd name="connsiteY19" fmla="*/ 995030 h 6854896"/>
                <a:gd name="connsiteX20" fmla="*/ 1608131 w 3871597"/>
                <a:gd name="connsiteY20" fmla="*/ 1125724 h 6854896"/>
                <a:gd name="connsiteX21" fmla="*/ 1578805 w 3871597"/>
                <a:gd name="connsiteY21" fmla="*/ 1158446 h 6854896"/>
                <a:gd name="connsiteX22" fmla="*/ 1455230 w 3871597"/>
                <a:gd name="connsiteY22" fmla="*/ 1379470 h 6854896"/>
                <a:gd name="connsiteX23" fmla="*/ 1442037 w 3871597"/>
                <a:gd name="connsiteY23" fmla="*/ 1430611 h 6854896"/>
                <a:gd name="connsiteX24" fmla="*/ 1532562 w 3871597"/>
                <a:gd name="connsiteY24" fmla="*/ 1877948 h 6854896"/>
                <a:gd name="connsiteX25" fmla="*/ 1550981 w 3871597"/>
                <a:gd name="connsiteY25" fmla="*/ 1990681 h 6854896"/>
                <a:gd name="connsiteX26" fmla="*/ 1593892 w 3871597"/>
                <a:gd name="connsiteY26" fmla="*/ 2036074 h 6854896"/>
                <a:gd name="connsiteX27" fmla="*/ 1607935 w 3871597"/>
                <a:gd name="connsiteY27" fmla="*/ 2222873 h 6854896"/>
                <a:gd name="connsiteX28" fmla="*/ 1571620 w 3871597"/>
                <a:gd name="connsiteY28" fmla="*/ 2265915 h 6854896"/>
                <a:gd name="connsiteX29" fmla="*/ 1673576 w 3871597"/>
                <a:gd name="connsiteY29" fmla="*/ 3224990 h 6854896"/>
                <a:gd name="connsiteX30" fmla="*/ 1433285 w 3871597"/>
                <a:gd name="connsiteY30" fmla="*/ 3224990 h 6854896"/>
                <a:gd name="connsiteX31" fmla="*/ 1398668 w 3871597"/>
                <a:gd name="connsiteY31" fmla="*/ 3425962 h 6854896"/>
                <a:gd name="connsiteX32" fmla="*/ 1265427 w 3871597"/>
                <a:gd name="connsiteY32" fmla="*/ 4129854 h 6854896"/>
                <a:gd name="connsiteX33" fmla="*/ 1255695 w 3871597"/>
                <a:gd name="connsiteY33" fmla="*/ 4251339 h 6854896"/>
                <a:gd name="connsiteX34" fmla="*/ 1267844 w 3871597"/>
                <a:gd name="connsiteY34" fmla="*/ 4612592 h 6854896"/>
                <a:gd name="connsiteX35" fmla="*/ 1257067 w 3871597"/>
                <a:gd name="connsiteY35" fmla="*/ 4728917 h 6854896"/>
                <a:gd name="connsiteX36" fmla="*/ 1266799 w 3871597"/>
                <a:gd name="connsiteY36" fmla="*/ 4775551 h 6854896"/>
                <a:gd name="connsiteX37" fmla="*/ 1477502 w 3871597"/>
                <a:gd name="connsiteY37" fmla="*/ 4885475 h 6854896"/>
                <a:gd name="connsiteX38" fmla="*/ 1820011 w 3871597"/>
                <a:gd name="connsiteY38" fmla="*/ 4885541 h 6854896"/>
                <a:gd name="connsiteX39" fmla="*/ 1860897 w 3871597"/>
                <a:gd name="connsiteY39" fmla="*/ 4904351 h 6854896"/>
                <a:gd name="connsiteX40" fmla="*/ 2206998 w 3871597"/>
                <a:gd name="connsiteY40" fmla="*/ 5330070 h 6854896"/>
                <a:gd name="connsiteX41" fmla="*/ 2220126 w 3871597"/>
                <a:gd name="connsiteY41" fmla="*/ 5368278 h 6854896"/>
                <a:gd name="connsiteX42" fmla="*/ 2220714 w 3871597"/>
                <a:gd name="connsiteY42" fmla="*/ 5503610 h 6854896"/>
                <a:gd name="connsiteX43" fmla="*/ 2072058 w 3871597"/>
                <a:gd name="connsiteY43" fmla="*/ 5503610 h 6854896"/>
                <a:gd name="connsiteX44" fmla="*/ 2087146 w 3871597"/>
                <a:gd name="connsiteY44" fmla="*/ 5534503 h 6854896"/>
                <a:gd name="connsiteX45" fmla="*/ 2181786 w 3871597"/>
                <a:gd name="connsiteY45" fmla="*/ 5711309 h 6854896"/>
                <a:gd name="connsiteX46" fmla="*/ 2213268 w 3871597"/>
                <a:gd name="connsiteY46" fmla="*/ 5838868 h 6854896"/>
                <a:gd name="connsiteX47" fmla="*/ 2213137 w 3871597"/>
                <a:gd name="connsiteY47" fmla="*/ 5870806 h 6854896"/>
                <a:gd name="connsiteX48" fmla="*/ 2287008 w 3871597"/>
                <a:gd name="connsiteY48" fmla="*/ 5871525 h 6854896"/>
                <a:gd name="connsiteX49" fmla="*/ 2306210 w 3871597"/>
                <a:gd name="connsiteY49" fmla="*/ 5886156 h 6854896"/>
                <a:gd name="connsiteX50" fmla="*/ 2307124 w 3871597"/>
                <a:gd name="connsiteY50" fmla="*/ 5986413 h 6854896"/>
                <a:gd name="connsiteX51" fmla="*/ 2226331 w 3871597"/>
                <a:gd name="connsiteY51" fmla="*/ 5993205 h 6854896"/>
                <a:gd name="connsiteX52" fmla="*/ 2226331 w 3871597"/>
                <a:gd name="connsiteY52" fmla="*/ 6279478 h 6854896"/>
                <a:gd name="connsiteX53" fmla="*/ 2306406 w 3871597"/>
                <a:gd name="connsiteY53" fmla="*/ 6284311 h 6854896"/>
                <a:gd name="connsiteX54" fmla="*/ 2306406 w 3871597"/>
                <a:gd name="connsiteY54" fmla="*/ 6402073 h 6854896"/>
                <a:gd name="connsiteX55" fmla="*/ 2164086 w 3871597"/>
                <a:gd name="connsiteY55" fmla="*/ 6402073 h 6854896"/>
                <a:gd name="connsiteX56" fmla="*/ 2160167 w 3871597"/>
                <a:gd name="connsiteY56" fmla="*/ 6447336 h 6854896"/>
                <a:gd name="connsiteX57" fmla="*/ 2044953 w 3871597"/>
                <a:gd name="connsiteY57" fmla="*/ 6447336 h 6854896"/>
                <a:gd name="connsiteX58" fmla="*/ 2044953 w 3871597"/>
                <a:gd name="connsiteY58" fmla="*/ 6735110 h 6854896"/>
                <a:gd name="connsiteX59" fmla="*/ 2164348 w 3871597"/>
                <a:gd name="connsiteY59" fmla="*/ 6735110 h 6854896"/>
                <a:gd name="connsiteX60" fmla="*/ 2164348 w 3871597"/>
                <a:gd name="connsiteY60" fmla="*/ 6854897 h 6854896"/>
                <a:gd name="connsiteX61" fmla="*/ 317913 w 3871597"/>
                <a:gd name="connsiteY61" fmla="*/ 6854897 h 6854896"/>
                <a:gd name="connsiteX62" fmla="*/ 235617 w 3871597"/>
                <a:gd name="connsiteY62" fmla="*/ 6848888 h 6854896"/>
                <a:gd name="connsiteX63" fmla="*/ 89378 w 3871597"/>
                <a:gd name="connsiteY63" fmla="*/ 6794351 h 6854896"/>
                <a:gd name="connsiteX64" fmla="*/ 183365 w 3871597"/>
                <a:gd name="connsiteY64" fmla="*/ 6345968 h 6854896"/>
                <a:gd name="connsiteX65" fmla="*/ 226146 w 3871597"/>
                <a:gd name="connsiteY65" fmla="*/ 6329901 h 6854896"/>
                <a:gd name="connsiteX66" fmla="*/ 291199 w 3871597"/>
                <a:gd name="connsiteY66" fmla="*/ 5896932 h 6854896"/>
                <a:gd name="connsiteX67" fmla="*/ 251815 w 3871597"/>
                <a:gd name="connsiteY67" fmla="*/ 5885633 h 6854896"/>
                <a:gd name="connsiteX68" fmla="*/ 118704 w 3871597"/>
                <a:gd name="connsiteY68" fmla="*/ 5455016 h 6854896"/>
                <a:gd name="connsiteX69" fmla="*/ 153712 w 3871597"/>
                <a:gd name="connsiteY69" fmla="*/ 5407793 h 6854896"/>
                <a:gd name="connsiteX70" fmla="*/ 472511 w 3871597"/>
                <a:gd name="connsiteY70" fmla="*/ 4910033 h 6854896"/>
                <a:gd name="connsiteX71" fmla="*/ 521236 w 3871597"/>
                <a:gd name="connsiteY71" fmla="*/ 4883451 h 6854896"/>
                <a:gd name="connsiteX72" fmla="*/ 649774 w 3871597"/>
                <a:gd name="connsiteY72" fmla="*/ 4883973 h 6854896"/>
                <a:gd name="connsiteX73" fmla="*/ 636254 w 3871597"/>
                <a:gd name="connsiteY73" fmla="*/ 4431018 h 6854896"/>
                <a:gd name="connsiteX74" fmla="*/ 635471 w 3871597"/>
                <a:gd name="connsiteY74" fmla="*/ 3987730 h 6854896"/>
                <a:gd name="connsiteX75" fmla="*/ 661923 w 3871597"/>
                <a:gd name="connsiteY75" fmla="*/ 3537192 h 6854896"/>
                <a:gd name="connsiteX76" fmla="*/ 647619 w 3871597"/>
                <a:gd name="connsiteY76" fmla="*/ 3202914 h 6854896"/>
                <a:gd name="connsiteX77" fmla="*/ 622865 w 3871597"/>
                <a:gd name="connsiteY77" fmla="*/ 3172086 h 6854896"/>
                <a:gd name="connsiteX78" fmla="*/ 485770 w 3871597"/>
                <a:gd name="connsiteY78" fmla="*/ 3136816 h 6854896"/>
                <a:gd name="connsiteX79" fmla="*/ 469115 w 3871597"/>
                <a:gd name="connsiteY79" fmla="*/ 3112715 h 6854896"/>
                <a:gd name="connsiteX80" fmla="*/ 501838 w 3871597"/>
                <a:gd name="connsiteY80" fmla="*/ 2868831 h 6854896"/>
                <a:gd name="connsiteX81" fmla="*/ 590730 w 3871597"/>
                <a:gd name="connsiteY81" fmla="*/ 2211508 h 6854896"/>
                <a:gd name="connsiteX82" fmla="*/ 577145 w 3871597"/>
                <a:gd name="connsiteY82" fmla="*/ 2160890 h 6854896"/>
                <a:gd name="connsiteX83" fmla="*/ 571985 w 3871597"/>
                <a:gd name="connsiteY83" fmla="*/ 2144039 h 6854896"/>
                <a:gd name="connsiteX84" fmla="*/ 615550 w 3871597"/>
                <a:gd name="connsiteY84" fmla="*/ 1986958 h 6854896"/>
                <a:gd name="connsiteX85" fmla="*/ 623518 w 3871597"/>
                <a:gd name="connsiteY85" fmla="*/ 1964881 h 6854896"/>
                <a:gd name="connsiteX86" fmla="*/ 605295 w 3871597"/>
                <a:gd name="connsiteY86" fmla="*/ 1849667 h 6854896"/>
                <a:gd name="connsiteX87" fmla="*/ 465131 w 3871597"/>
                <a:gd name="connsiteY87" fmla="*/ 1570122 h 6854896"/>
                <a:gd name="connsiteX88" fmla="*/ 347173 w 3871597"/>
                <a:gd name="connsiteY88" fmla="*/ 1218796 h 6854896"/>
                <a:gd name="connsiteX89" fmla="*/ 338748 w 3871597"/>
                <a:gd name="connsiteY89" fmla="*/ 1068900 h 6854896"/>
                <a:gd name="connsiteX90" fmla="*/ 389824 w 3871597"/>
                <a:gd name="connsiteY90" fmla="*/ 817767 h 6854896"/>
                <a:gd name="connsiteX91" fmla="*/ 408699 w 3871597"/>
                <a:gd name="connsiteY91" fmla="*/ 683023 h 6854896"/>
                <a:gd name="connsiteX92" fmla="*/ 451807 w 3871597"/>
                <a:gd name="connsiteY92" fmla="*/ 647100 h 6854896"/>
                <a:gd name="connsiteX93" fmla="*/ 569242 w 3871597"/>
                <a:gd name="connsiteY93" fmla="*/ 647231 h 6854896"/>
                <a:gd name="connsiteX94" fmla="*/ 640435 w 3871597"/>
                <a:gd name="connsiteY94" fmla="*/ 641549 h 6854896"/>
                <a:gd name="connsiteX95" fmla="*/ 657808 w 3871597"/>
                <a:gd name="connsiteY95" fmla="*/ 617774 h 6854896"/>
                <a:gd name="connsiteX96" fmla="*/ 636973 w 3871597"/>
                <a:gd name="connsiteY96" fmla="*/ 521828 h 6854896"/>
                <a:gd name="connsiteX97" fmla="*/ 598241 w 3871597"/>
                <a:gd name="connsiteY97" fmla="*/ 356844 h 6854896"/>
                <a:gd name="connsiteX98" fmla="*/ 615354 w 3871597"/>
                <a:gd name="connsiteY98" fmla="*/ 204531 h 6854896"/>
                <a:gd name="connsiteX99" fmla="*/ 793270 w 3871597"/>
                <a:gd name="connsiteY99" fmla="*/ 33146 h 6854896"/>
                <a:gd name="connsiteX100" fmla="*/ 821094 w 3871597"/>
                <a:gd name="connsiteY100" fmla="*/ 17340 h 6854896"/>
                <a:gd name="connsiteX101" fmla="*/ 902867 w 3871597"/>
                <a:gd name="connsiteY101" fmla="*/ 3167 h 6854896"/>
                <a:gd name="connsiteX102" fmla="*/ 947738 w 3871597"/>
                <a:gd name="connsiteY102" fmla="*/ 6367 h 6854896"/>
                <a:gd name="connsiteX103" fmla="*/ 1016449 w 3871597"/>
                <a:gd name="connsiteY103" fmla="*/ 10874 h 6854896"/>
                <a:gd name="connsiteX104" fmla="*/ 1076930 w 3871597"/>
                <a:gd name="connsiteY104" fmla="*/ 21063 h 6854896"/>
                <a:gd name="connsiteX105" fmla="*/ 1205534 w 3871597"/>
                <a:gd name="connsiteY105" fmla="*/ 156851 h 6854896"/>
                <a:gd name="connsiteX106" fmla="*/ 1212457 w 3871597"/>
                <a:gd name="connsiteY106" fmla="*/ 203682 h 6854896"/>
                <a:gd name="connsiteX107" fmla="*/ 1248902 w 3871597"/>
                <a:gd name="connsiteY107" fmla="*/ 372846 h 6854896"/>
                <a:gd name="connsiteX108" fmla="*/ 1293251 w 3871597"/>
                <a:gd name="connsiteY108" fmla="*/ 372323 h 6854896"/>
                <a:gd name="connsiteX109" fmla="*/ 1405918 w 3871597"/>
                <a:gd name="connsiteY109" fmla="*/ 341299 h 6854896"/>
                <a:gd name="connsiteX110" fmla="*/ 1414278 w 3871597"/>
                <a:gd name="connsiteY110" fmla="*/ 331110 h 6854896"/>
                <a:gd name="connsiteX111" fmla="*/ 1478417 w 3871597"/>
                <a:gd name="connsiteY111" fmla="*/ 259460 h 6854896"/>
                <a:gd name="connsiteX112" fmla="*/ 1539290 w 3871597"/>
                <a:gd name="connsiteY112" fmla="*/ 250773 h 6854896"/>
                <a:gd name="connsiteX113" fmla="*/ 1571032 w 3871597"/>
                <a:gd name="connsiteY113" fmla="*/ 261093 h 6854896"/>
                <a:gd name="connsiteX114" fmla="*/ 1666130 w 3871597"/>
                <a:gd name="connsiteY114" fmla="*/ 258088 h 6854896"/>
                <a:gd name="connsiteX115" fmla="*/ 1689447 w 3871597"/>
                <a:gd name="connsiteY115" fmla="*/ 267951 h 6854896"/>
                <a:gd name="connsiteX116" fmla="*/ 1745160 w 3871597"/>
                <a:gd name="connsiteY116" fmla="*/ 284084 h 6854896"/>
                <a:gd name="connsiteX117" fmla="*/ 1812108 w 3871597"/>
                <a:gd name="connsiteY117" fmla="*/ 265926 h 6854896"/>
                <a:gd name="connsiteX118" fmla="*/ 1830526 w 3871597"/>
                <a:gd name="connsiteY118" fmla="*/ 252276 h 6854896"/>
                <a:gd name="connsiteX119" fmla="*/ 1875397 w 3871597"/>
                <a:gd name="connsiteY119" fmla="*/ 229873 h 6854896"/>
                <a:gd name="connsiteX120" fmla="*/ 2048611 w 3871597"/>
                <a:gd name="connsiteY120" fmla="*/ 216287 h 6854896"/>
                <a:gd name="connsiteX121" fmla="*/ 2570276 w 3871597"/>
                <a:gd name="connsiteY121" fmla="*/ 166322 h 6854896"/>
                <a:gd name="connsiteX122" fmla="*/ 3049356 w 3871597"/>
                <a:gd name="connsiteY122" fmla="*/ 120406 h 6854896"/>
                <a:gd name="connsiteX123" fmla="*/ 3528436 w 3871597"/>
                <a:gd name="connsiteY123" fmla="*/ 74555 h 6854896"/>
                <a:gd name="connsiteX124" fmla="*/ 3764090 w 3871597"/>
                <a:gd name="connsiteY124" fmla="*/ 44119 h 6854896"/>
                <a:gd name="connsiteX125" fmla="*/ 3869050 w 3871597"/>
                <a:gd name="connsiteY125" fmla="*/ 89447 h 6854896"/>
                <a:gd name="connsiteX126" fmla="*/ 3871402 w 3871597"/>
                <a:gd name="connsiteY126" fmla="*/ 90688 h 6854896"/>
                <a:gd name="connsiteX127" fmla="*/ 3871598 w 3871597"/>
                <a:gd name="connsiteY127" fmla="*/ 165669 h 6854896"/>
                <a:gd name="connsiteX128" fmla="*/ 2098968 w 3871597"/>
                <a:gd name="connsiteY128" fmla="*/ 5990789 h 6854896"/>
                <a:gd name="connsiteX129" fmla="*/ 2075324 w 3871597"/>
                <a:gd name="connsiteY129" fmla="*/ 5989417 h 6854896"/>
                <a:gd name="connsiteX130" fmla="*/ 395767 w 3871597"/>
                <a:gd name="connsiteY130" fmla="*/ 5992291 h 6854896"/>
                <a:gd name="connsiteX131" fmla="*/ 371862 w 3871597"/>
                <a:gd name="connsiteY131" fmla="*/ 5994054 h 6854896"/>
                <a:gd name="connsiteX132" fmla="*/ 263636 w 3871597"/>
                <a:gd name="connsiteY132" fmla="*/ 6155250 h 6854896"/>
                <a:gd name="connsiteX133" fmla="*/ 384860 w 3871597"/>
                <a:gd name="connsiteY133" fmla="*/ 6275820 h 6854896"/>
                <a:gd name="connsiteX134" fmla="*/ 456705 w 3871597"/>
                <a:gd name="connsiteY134" fmla="*/ 6281437 h 6854896"/>
                <a:gd name="connsiteX135" fmla="*/ 761527 w 3871597"/>
                <a:gd name="connsiteY135" fmla="*/ 6285095 h 6854896"/>
                <a:gd name="connsiteX136" fmla="*/ 2074671 w 3871597"/>
                <a:gd name="connsiteY136" fmla="*/ 6282091 h 6854896"/>
                <a:gd name="connsiteX137" fmla="*/ 2098902 w 3871597"/>
                <a:gd name="connsiteY137" fmla="*/ 6280654 h 6854896"/>
                <a:gd name="connsiteX138" fmla="*/ 2098968 w 3871597"/>
                <a:gd name="connsiteY138" fmla="*/ 5990789 h 6854896"/>
                <a:gd name="connsiteX139" fmla="*/ 1923142 w 3871597"/>
                <a:gd name="connsiteY139" fmla="*/ 6448250 h 6854896"/>
                <a:gd name="connsiteX140" fmla="*/ 1882516 w 3871597"/>
                <a:gd name="connsiteY140" fmla="*/ 6448250 h 6854896"/>
                <a:gd name="connsiteX141" fmla="*/ 743239 w 3871597"/>
                <a:gd name="connsiteY141" fmla="*/ 6448054 h 6854896"/>
                <a:gd name="connsiteX142" fmla="*/ 256713 w 3871597"/>
                <a:gd name="connsiteY142" fmla="*/ 6453867 h 6854896"/>
                <a:gd name="connsiteX143" fmla="*/ 119880 w 3871597"/>
                <a:gd name="connsiteY143" fmla="*/ 6626297 h 6854896"/>
                <a:gd name="connsiteX144" fmla="*/ 224840 w 3871597"/>
                <a:gd name="connsiteY144" fmla="*/ 6727730 h 6854896"/>
                <a:gd name="connsiteX145" fmla="*/ 414186 w 3871597"/>
                <a:gd name="connsiteY145" fmla="*/ 6736874 h 6854896"/>
                <a:gd name="connsiteX146" fmla="*/ 1895710 w 3871597"/>
                <a:gd name="connsiteY146" fmla="*/ 6737462 h 6854896"/>
                <a:gd name="connsiteX147" fmla="*/ 1923076 w 3871597"/>
                <a:gd name="connsiteY147" fmla="*/ 6737462 h 6854896"/>
                <a:gd name="connsiteX148" fmla="*/ 1923142 w 3871597"/>
                <a:gd name="connsiteY148" fmla="*/ 6448250 h 6854896"/>
                <a:gd name="connsiteX149" fmla="*/ 1983362 w 3871597"/>
                <a:gd name="connsiteY149" fmla="*/ 5504916 h 6854896"/>
                <a:gd name="connsiteX150" fmla="*/ 1951227 w 3871597"/>
                <a:gd name="connsiteY150" fmla="*/ 5504916 h 6854896"/>
                <a:gd name="connsiteX151" fmla="*/ 1349421 w 3871597"/>
                <a:gd name="connsiteY151" fmla="*/ 5504916 h 6854896"/>
                <a:gd name="connsiteX152" fmla="*/ 263440 w 3871597"/>
                <a:gd name="connsiteY152" fmla="*/ 5504459 h 6854896"/>
                <a:gd name="connsiteX153" fmla="*/ 214455 w 3871597"/>
                <a:gd name="connsiteY153" fmla="*/ 5524706 h 6854896"/>
                <a:gd name="connsiteX154" fmla="*/ 175723 w 3871597"/>
                <a:gd name="connsiteY154" fmla="*/ 5674733 h 6854896"/>
                <a:gd name="connsiteX155" fmla="*/ 313667 w 3871597"/>
                <a:gd name="connsiteY155" fmla="*/ 5771594 h 6854896"/>
                <a:gd name="connsiteX156" fmla="*/ 1931894 w 3871597"/>
                <a:gd name="connsiteY156" fmla="*/ 5773619 h 6854896"/>
                <a:gd name="connsiteX157" fmla="*/ 1983362 w 3871597"/>
                <a:gd name="connsiteY157" fmla="*/ 5773619 h 6854896"/>
                <a:gd name="connsiteX158" fmla="*/ 1983362 w 3871597"/>
                <a:gd name="connsiteY158" fmla="*/ 5504916 h 6854896"/>
                <a:gd name="connsiteX159" fmla="*/ 1692190 w 3871597"/>
                <a:gd name="connsiteY159" fmla="*/ 770871 h 6854896"/>
                <a:gd name="connsiteX160" fmla="*/ 1996424 w 3871597"/>
                <a:gd name="connsiteY160" fmla="*/ 640177 h 6854896"/>
                <a:gd name="connsiteX161" fmla="*/ 2023007 w 3871597"/>
                <a:gd name="connsiteY161" fmla="*/ 627767 h 6854896"/>
                <a:gd name="connsiteX162" fmla="*/ 2037181 w 3871597"/>
                <a:gd name="connsiteY162" fmla="*/ 611308 h 6854896"/>
                <a:gd name="connsiteX163" fmla="*/ 2069838 w 3871597"/>
                <a:gd name="connsiteY163" fmla="*/ 572903 h 6854896"/>
                <a:gd name="connsiteX164" fmla="*/ 2260425 w 3871597"/>
                <a:gd name="connsiteY164" fmla="*/ 476695 h 6854896"/>
                <a:gd name="connsiteX165" fmla="*/ 2290469 w 3871597"/>
                <a:gd name="connsiteY165" fmla="*/ 467094 h 6854896"/>
                <a:gd name="connsiteX166" fmla="*/ 2362119 w 3871597"/>
                <a:gd name="connsiteY166" fmla="*/ 436592 h 6854896"/>
                <a:gd name="connsiteX167" fmla="*/ 2446505 w 3871597"/>
                <a:gd name="connsiteY167" fmla="*/ 362395 h 6854896"/>
                <a:gd name="connsiteX168" fmla="*/ 2472174 w 3871597"/>
                <a:gd name="connsiteY168" fmla="*/ 335029 h 6854896"/>
                <a:gd name="connsiteX169" fmla="*/ 2432005 w 3871597"/>
                <a:gd name="connsiteY169" fmla="*/ 335159 h 6854896"/>
                <a:gd name="connsiteX170" fmla="*/ 2128686 w 3871597"/>
                <a:gd name="connsiteY170" fmla="*/ 364681 h 6854896"/>
                <a:gd name="connsiteX171" fmla="*/ 1893359 w 3871597"/>
                <a:gd name="connsiteY171" fmla="*/ 396555 h 6854896"/>
                <a:gd name="connsiteX172" fmla="*/ 1852537 w 3871597"/>
                <a:gd name="connsiteY172" fmla="*/ 385321 h 6854896"/>
                <a:gd name="connsiteX173" fmla="*/ 1831245 w 3871597"/>
                <a:gd name="connsiteY173" fmla="*/ 378006 h 6854896"/>
                <a:gd name="connsiteX174" fmla="*/ 1740784 w 3871597"/>
                <a:gd name="connsiteY174" fmla="*/ 385647 h 6854896"/>
                <a:gd name="connsiteX175" fmla="*/ 1684745 w 3871597"/>
                <a:gd name="connsiteY175" fmla="*/ 461673 h 6854896"/>
                <a:gd name="connsiteX176" fmla="*/ 1686247 w 3871597"/>
                <a:gd name="connsiteY176" fmla="*/ 471927 h 6854896"/>
                <a:gd name="connsiteX177" fmla="*/ 1663517 w 3871597"/>
                <a:gd name="connsiteY177" fmla="*/ 490020 h 6854896"/>
                <a:gd name="connsiteX178" fmla="*/ 1638110 w 3871597"/>
                <a:gd name="connsiteY178" fmla="*/ 480549 h 6854896"/>
                <a:gd name="connsiteX179" fmla="*/ 1556075 w 3871597"/>
                <a:gd name="connsiteY179" fmla="*/ 602883 h 6854896"/>
                <a:gd name="connsiteX180" fmla="*/ 1664367 w 3871597"/>
                <a:gd name="connsiteY180" fmla="*/ 682762 h 6854896"/>
                <a:gd name="connsiteX181" fmla="*/ 1693366 w 3871597"/>
                <a:gd name="connsiteY181" fmla="*/ 752844 h 6854896"/>
                <a:gd name="connsiteX182" fmla="*/ 1692190 w 3871597"/>
                <a:gd name="connsiteY182" fmla="*/ 770871 h 6854896"/>
                <a:gd name="connsiteX183" fmla="*/ 1157201 w 3871597"/>
                <a:gd name="connsiteY183" fmla="*/ 753497 h 6854896"/>
                <a:gd name="connsiteX184" fmla="*/ 1274636 w 3871597"/>
                <a:gd name="connsiteY184" fmla="*/ 803985 h 6854896"/>
                <a:gd name="connsiteX185" fmla="*/ 1301676 w 3871597"/>
                <a:gd name="connsiteY185" fmla="*/ 781583 h 6854896"/>
                <a:gd name="connsiteX186" fmla="*/ 1308665 w 3871597"/>
                <a:gd name="connsiteY186" fmla="*/ 712545 h 6854896"/>
                <a:gd name="connsiteX187" fmla="*/ 1342367 w 3871597"/>
                <a:gd name="connsiteY187" fmla="*/ 594914 h 6854896"/>
                <a:gd name="connsiteX188" fmla="*/ 1349813 w 3871597"/>
                <a:gd name="connsiteY188" fmla="*/ 569768 h 6854896"/>
                <a:gd name="connsiteX189" fmla="*/ 1366207 w 3871597"/>
                <a:gd name="connsiteY189" fmla="*/ 489236 h 6854896"/>
                <a:gd name="connsiteX190" fmla="*/ 1366076 w 3871597"/>
                <a:gd name="connsiteY190" fmla="*/ 463045 h 6854896"/>
                <a:gd name="connsiteX191" fmla="*/ 1331329 w 3871597"/>
                <a:gd name="connsiteY191" fmla="*/ 456121 h 6854896"/>
                <a:gd name="connsiteX192" fmla="*/ 1300370 w 3871597"/>
                <a:gd name="connsiteY192" fmla="*/ 475324 h 6854896"/>
                <a:gd name="connsiteX193" fmla="*/ 1274179 w 3871597"/>
                <a:gd name="connsiteY193" fmla="*/ 497531 h 6854896"/>
                <a:gd name="connsiteX194" fmla="*/ 1249164 w 3871597"/>
                <a:gd name="connsiteY194" fmla="*/ 543185 h 6854896"/>
                <a:gd name="connsiteX195" fmla="*/ 1230680 w 3871597"/>
                <a:gd name="connsiteY195" fmla="*/ 635409 h 6854896"/>
                <a:gd name="connsiteX196" fmla="*/ 1217225 w 3871597"/>
                <a:gd name="connsiteY196" fmla="*/ 698437 h 6854896"/>
                <a:gd name="connsiteX197" fmla="*/ 1186201 w 3871597"/>
                <a:gd name="connsiteY197" fmla="*/ 743178 h 6854896"/>
                <a:gd name="connsiteX198" fmla="*/ 1157201 w 3871597"/>
                <a:gd name="connsiteY198" fmla="*/ 753497 h 685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3871597" h="6854896">
                  <a:moveTo>
                    <a:pt x="3871598" y="165669"/>
                  </a:moveTo>
                  <a:cubicBezTo>
                    <a:pt x="3866503" y="175858"/>
                    <a:pt x="3863629" y="188398"/>
                    <a:pt x="3855857" y="195713"/>
                  </a:cubicBezTo>
                  <a:cubicBezTo>
                    <a:pt x="3846517" y="204465"/>
                    <a:pt x="3832017" y="215569"/>
                    <a:pt x="3821501" y="213936"/>
                  </a:cubicBezTo>
                  <a:cubicBezTo>
                    <a:pt x="3719677" y="198326"/>
                    <a:pt x="3618962" y="210866"/>
                    <a:pt x="3517921" y="221708"/>
                  </a:cubicBezTo>
                  <a:cubicBezTo>
                    <a:pt x="3337131" y="241041"/>
                    <a:pt x="3156210" y="259329"/>
                    <a:pt x="2975420" y="278140"/>
                  </a:cubicBezTo>
                  <a:cubicBezTo>
                    <a:pt x="2933880" y="282451"/>
                    <a:pt x="2892340" y="287219"/>
                    <a:pt x="2848188" y="292052"/>
                  </a:cubicBezTo>
                  <a:cubicBezTo>
                    <a:pt x="2858704" y="331632"/>
                    <a:pt x="2832774" y="337903"/>
                    <a:pt x="2804819" y="343650"/>
                  </a:cubicBezTo>
                  <a:cubicBezTo>
                    <a:pt x="2783396" y="348092"/>
                    <a:pt x="2762430" y="354754"/>
                    <a:pt x="2738591" y="361154"/>
                  </a:cubicBezTo>
                  <a:cubicBezTo>
                    <a:pt x="2743228" y="371017"/>
                    <a:pt x="2744534" y="378985"/>
                    <a:pt x="2749237" y="382969"/>
                  </a:cubicBezTo>
                  <a:cubicBezTo>
                    <a:pt x="2771705" y="402041"/>
                    <a:pt x="2764978" y="423660"/>
                    <a:pt x="2757140" y="446259"/>
                  </a:cubicBezTo>
                  <a:cubicBezTo>
                    <a:pt x="2752829" y="458603"/>
                    <a:pt x="2751262" y="471993"/>
                    <a:pt x="2746232" y="484011"/>
                  </a:cubicBezTo>
                  <a:cubicBezTo>
                    <a:pt x="2742771" y="492240"/>
                    <a:pt x="2736958" y="503148"/>
                    <a:pt x="2729773" y="505499"/>
                  </a:cubicBezTo>
                  <a:cubicBezTo>
                    <a:pt x="2705607" y="513467"/>
                    <a:pt x="2680592" y="520717"/>
                    <a:pt x="2655380" y="523395"/>
                  </a:cubicBezTo>
                  <a:cubicBezTo>
                    <a:pt x="2628863" y="526204"/>
                    <a:pt x="2606721" y="534564"/>
                    <a:pt x="2583926" y="548998"/>
                  </a:cubicBezTo>
                  <a:cubicBezTo>
                    <a:pt x="2557343" y="565849"/>
                    <a:pt x="2527038" y="578194"/>
                    <a:pt x="2496863" y="587534"/>
                  </a:cubicBezTo>
                  <a:cubicBezTo>
                    <a:pt x="2402549" y="616729"/>
                    <a:pt x="2410190" y="631686"/>
                    <a:pt x="2440888" y="702813"/>
                  </a:cubicBezTo>
                  <a:cubicBezTo>
                    <a:pt x="2467928" y="765515"/>
                    <a:pt x="2472566" y="751995"/>
                    <a:pt x="2411889" y="780538"/>
                  </a:cubicBezTo>
                  <a:cubicBezTo>
                    <a:pt x="2332989" y="817701"/>
                    <a:pt x="2252914" y="852644"/>
                    <a:pt x="2172250" y="885759"/>
                  </a:cubicBezTo>
                  <a:cubicBezTo>
                    <a:pt x="2119868" y="907247"/>
                    <a:pt x="2070752" y="932916"/>
                    <a:pt x="2026796" y="968839"/>
                  </a:cubicBezTo>
                  <a:cubicBezTo>
                    <a:pt x="2013275" y="979877"/>
                    <a:pt x="1997143" y="989151"/>
                    <a:pt x="1980684" y="995030"/>
                  </a:cubicBezTo>
                  <a:cubicBezTo>
                    <a:pt x="1856717" y="1039247"/>
                    <a:pt x="1732489" y="1082616"/>
                    <a:pt x="1608131" y="1125724"/>
                  </a:cubicBezTo>
                  <a:cubicBezTo>
                    <a:pt x="1591411" y="1131536"/>
                    <a:pt x="1584291" y="1140485"/>
                    <a:pt x="1578805" y="1158446"/>
                  </a:cubicBezTo>
                  <a:cubicBezTo>
                    <a:pt x="1553594" y="1240742"/>
                    <a:pt x="1521851" y="1320360"/>
                    <a:pt x="1455230" y="1379470"/>
                  </a:cubicBezTo>
                  <a:cubicBezTo>
                    <a:pt x="1438183" y="1394622"/>
                    <a:pt x="1434395" y="1408730"/>
                    <a:pt x="1442037" y="1430611"/>
                  </a:cubicBezTo>
                  <a:cubicBezTo>
                    <a:pt x="1492590" y="1575543"/>
                    <a:pt x="1510682" y="1727137"/>
                    <a:pt x="1532562" y="1877948"/>
                  </a:cubicBezTo>
                  <a:cubicBezTo>
                    <a:pt x="1537918" y="1914916"/>
                    <a:pt x="1544580" y="1951688"/>
                    <a:pt x="1550981" y="1990681"/>
                  </a:cubicBezTo>
                  <a:cubicBezTo>
                    <a:pt x="1585989" y="1986696"/>
                    <a:pt x="1592325" y="2007532"/>
                    <a:pt x="1593892" y="2036074"/>
                  </a:cubicBezTo>
                  <a:cubicBezTo>
                    <a:pt x="1597419" y="2098384"/>
                    <a:pt x="1603559" y="2160563"/>
                    <a:pt x="1607935" y="2222873"/>
                  </a:cubicBezTo>
                  <a:cubicBezTo>
                    <a:pt x="1610286" y="2256641"/>
                    <a:pt x="1606041" y="2261082"/>
                    <a:pt x="1571620" y="2265915"/>
                  </a:cubicBezTo>
                  <a:cubicBezTo>
                    <a:pt x="1605518" y="2584649"/>
                    <a:pt x="1639416" y="2903448"/>
                    <a:pt x="1673576" y="3224990"/>
                  </a:cubicBezTo>
                  <a:cubicBezTo>
                    <a:pt x="1591215" y="3224990"/>
                    <a:pt x="1513360" y="3224990"/>
                    <a:pt x="1433285" y="3224990"/>
                  </a:cubicBezTo>
                  <a:cubicBezTo>
                    <a:pt x="1421593" y="3292982"/>
                    <a:pt x="1411143" y="3359668"/>
                    <a:pt x="1398668" y="3425962"/>
                  </a:cubicBezTo>
                  <a:cubicBezTo>
                    <a:pt x="1354450" y="3660636"/>
                    <a:pt x="1308926" y="3895049"/>
                    <a:pt x="1265427" y="4129854"/>
                  </a:cubicBezTo>
                  <a:cubicBezTo>
                    <a:pt x="1258046" y="4169631"/>
                    <a:pt x="1254781" y="4210909"/>
                    <a:pt x="1255695" y="4251339"/>
                  </a:cubicBezTo>
                  <a:cubicBezTo>
                    <a:pt x="1258373" y="4371778"/>
                    <a:pt x="1265362" y="4492153"/>
                    <a:pt x="1267844" y="4612592"/>
                  </a:cubicBezTo>
                  <a:cubicBezTo>
                    <a:pt x="1268627" y="4651258"/>
                    <a:pt x="1259091" y="4690055"/>
                    <a:pt x="1257067" y="4728917"/>
                  </a:cubicBezTo>
                  <a:cubicBezTo>
                    <a:pt x="1256218" y="4744462"/>
                    <a:pt x="1258177" y="4763729"/>
                    <a:pt x="1266799" y="4775551"/>
                  </a:cubicBezTo>
                  <a:cubicBezTo>
                    <a:pt x="1318462" y="4846548"/>
                    <a:pt x="1386912" y="4886390"/>
                    <a:pt x="1477502" y="4885475"/>
                  </a:cubicBezTo>
                  <a:cubicBezTo>
                    <a:pt x="1591672" y="4884300"/>
                    <a:pt x="1705841" y="4885998"/>
                    <a:pt x="1820011" y="4885541"/>
                  </a:cubicBezTo>
                  <a:cubicBezTo>
                    <a:pt x="1837645" y="4885475"/>
                    <a:pt x="1849533" y="4890374"/>
                    <a:pt x="1860897" y="4904351"/>
                  </a:cubicBezTo>
                  <a:cubicBezTo>
                    <a:pt x="1976046" y="5046410"/>
                    <a:pt x="2092110" y="5187815"/>
                    <a:pt x="2206998" y="5330070"/>
                  </a:cubicBezTo>
                  <a:cubicBezTo>
                    <a:pt x="2215031" y="5339998"/>
                    <a:pt x="2219669" y="5355281"/>
                    <a:pt x="2220126" y="5368278"/>
                  </a:cubicBezTo>
                  <a:cubicBezTo>
                    <a:pt x="2221759" y="5411843"/>
                    <a:pt x="2220714" y="5455539"/>
                    <a:pt x="2220714" y="5503610"/>
                  </a:cubicBezTo>
                  <a:cubicBezTo>
                    <a:pt x="2169834" y="5503610"/>
                    <a:pt x="2123853" y="5503610"/>
                    <a:pt x="2072058" y="5503610"/>
                  </a:cubicBezTo>
                  <a:cubicBezTo>
                    <a:pt x="2078982" y="5517848"/>
                    <a:pt x="2082770" y="5526339"/>
                    <a:pt x="2087146" y="5534503"/>
                  </a:cubicBezTo>
                  <a:cubicBezTo>
                    <a:pt x="2118497" y="5593547"/>
                    <a:pt x="2148933" y="5653114"/>
                    <a:pt x="2181786" y="5711309"/>
                  </a:cubicBezTo>
                  <a:cubicBezTo>
                    <a:pt x="2204385" y="5751347"/>
                    <a:pt x="2217187" y="5792756"/>
                    <a:pt x="2213268" y="5838868"/>
                  </a:cubicBezTo>
                  <a:cubicBezTo>
                    <a:pt x="2212549" y="5847489"/>
                    <a:pt x="2213137" y="5856242"/>
                    <a:pt x="2213137" y="5870806"/>
                  </a:cubicBezTo>
                  <a:cubicBezTo>
                    <a:pt x="2239524" y="5870806"/>
                    <a:pt x="2263364" y="5869631"/>
                    <a:pt x="2287008" y="5871525"/>
                  </a:cubicBezTo>
                  <a:cubicBezTo>
                    <a:pt x="2294062" y="5872047"/>
                    <a:pt x="2305883" y="5880734"/>
                    <a:pt x="2306210" y="5886156"/>
                  </a:cubicBezTo>
                  <a:cubicBezTo>
                    <a:pt x="2308039" y="5918813"/>
                    <a:pt x="2307124" y="5951666"/>
                    <a:pt x="2307124" y="5986413"/>
                  </a:cubicBezTo>
                  <a:cubicBezTo>
                    <a:pt x="2281064" y="5988634"/>
                    <a:pt x="2254612" y="5990854"/>
                    <a:pt x="2226331" y="5993205"/>
                  </a:cubicBezTo>
                  <a:cubicBezTo>
                    <a:pt x="2226331" y="6087781"/>
                    <a:pt x="2226331" y="6181898"/>
                    <a:pt x="2226331" y="6279478"/>
                  </a:cubicBezTo>
                  <a:cubicBezTo>
                    <a:pt x="2253110" y="6281111"/>
                    <a:pt x="2280150" y="6282744"/>
                    <a:pt x="2306406" y="6284311"/>
                  </a:cubicBezTo>
                  <a:cubicBezTo>
                    <a:pt x="2306406" y="6323565"/>
                    <a:pt x="2306406" y="6360468"/>
                    <a:pt x="2306406" y="6402073"/>
                  </a:cubicBezTo>
                  <a:cubicBezTo>
                    <a:pt x="2257159" y="6402073"/>
                    <a:pt x="2211113" y="6402073"/>
                    <a:pt x="2164086" y="6402073"/>
                  </a:cubicBezTo>
                  <a:cubicBezTo>
                    <a:pt x="2162584" y="6419577"/>
                    <a:pt x="2161408" y="6432509"/>
                    <a:pt x="2160167" y="6447336"/>
                  </a:cubicBezTo>
                  <a:cubicBezTo>
                    <a:pt x="2121371" y="6447336"/>
                    <a:pt x="2084142" y="6447336"/>
                    <a:pt x="2044953" y="6447336"/>
                  </a:cubicBezTo>
                  <a:cubicBezTo>
                    <a:pt x="2044953" y="6543478"/>
                    <a:pt x="2044953" y="6637662"/>
                    <a:pt x="2044953" y="6735110"/>
                  </a:cubicBezTo>
                  <a:cubicBezTo>
                    <a:pt x="2082770" y="6735110"/>
                    <a:pt x="2120522" y="6735110"/>
                    <a:pt x="2164348" y="6735110"/>
                  </a:cubicBezTo>
                  <a:cubicBezTo>
                    <a:pt x="2164348" y="6777173"/>
                    <a:pt x="2164348" y="6816035"/>
                    <a:pt x="2164348" y="6854897"/>
                  </a:cubicBezTo>
                  <a:cubicBezTo>
                    <a:pt x="1548891" y="6854897"/>
                    <a:pt x="933369" y="6854897"/>
                    <a:pt x="317913" y="6854897"/>
                  </a:cubicBezTo>
                  <a:cubicBezTo>
                    <a:pt x="290481" y="6852872"/>
                    <a:pt x="263049" y="6850259"/>
                    <a:pt x="235617" y="6848888"/>
                  </a:cubicBezTo>
                  <a:cubicBezTo>
                    <a:pt x="181079" y="6846080"/>
                    <a:pt x="132747" y="6833147"/>
                    <a:pt x="89378" y="6794351"/>
                  </a:cubicBezTo>
                  <a:cubicBezTo>
                    <a:pt x="-54836" y="6665355"/>
                    <a:pt x="-25249" y="6416703"/>
                    <a:pt x="183365" y="6345968"/>
                  </a:cubicBezTo>
                  <a:cubicBezTo>
                    <a:pt x="197473" y="6341200"/>
                    <a:pt x="211254" y="6335518"/>
                    <a:pt x="226146" y="6329901"/>
                  </a:cubicBezTo>
                  <a:cubicBezTo>
                    <a:pt x="88529" y="6175106"/>
                    <a:pt x="140454" y="5984649"/>
                    <a:pt x="291199" y="5896932"/>
                  </a:cubicBezTo>
                  <a:cubicBezTo>
                    <a:pt x="276830" y="5892817"/>
                    <a:pt x="264355" y="5889160"/>
                    <a:pt x="251815" y="5885633"/>
                  </a:cubicBezTo>
                  <a:cubicBezTo>
                    <a:pt x="54108" y="5830312"/>
                    <a:pt x="-13035" y="5612750"/>
                    <a:pt x="118704" y="5455016"/>
                  </a:cubicBezTo>
                  <a:cubicBezTo>
                    <a:pt x="131244" y="5439994"/>
                    <a:pt x="143132" y="5424253"/>
                    <a:pt x="153712" y="5407793"/>
                  </a:cubicBezTo>
                  <a:cubicBezTo>
                    <a:pt x="260371" y="5242156"/>
                    <a:pt x="367160" y="5076585"/>
                    <a:pt x="472511" y="4910033"/>
                  </a:cubicBezTo>
                  <a:cubicBezTo>
                    <a:pt x="485248" y="4889917"/>
                    <a:pt x="498049" y="4882406"/>
                    <a:pt x="521236" y="4883451"/>
                  </a:cubicBezTo>
                  <a:cubicBezTo>
                    <a:pt x="563560" y="4885344"/>
                    <a:pt x="606014" y="4883973"/>
                    <a:pt x="649774" y="4883973"/>
                  </a:cubicBezTo>
                  <a:cubicBezTo>
                    <a:pt x="651865" y="4730093"/>
                    <a:pt x="654542" y="4580131"/>
                    <a:pt x="636254" y="4431018"/>
                  </a:cubicBezTo>
                  <a:cubicBezTo>
                    <a:pt x="618162" y="4283147"/>
                    <a:pt x="620710" y="4135536"/>
                    <a:pt x="635471" y="3987730"/>
                  </a:cubicBezTo>
                  <a:cubicBezTo>
                    <a:pt x="650428" y="3837965"/>
                    <a:pt x="674529" y="3689048"/>
                    <a:pt x="661923" y="3537192"/>
                  </a:cubicBezTo>
                  <a:cubicBezTo>
                    <a:pt x="652714" y="3426158"/>
                    <a:pt x="651603" y="3314340"/>
                    <a:pt x="647619" y="3202914"/>
                  </a:cubicBezTo>
                  <a:cubicBezTo>
                    <a:pt x="646966" y="3185083"/>
                    <a:pt x="641153" y="3176331"/>
                    <a:pt x="622865" y="3172086"/>
                  </a:cubicBezTo>
                  <a:cubicBezTo>
                    <a:pt x="576884" y="3161504"/>
                    <a:pt x="531556" y="3148181"/>
                    <a:pt x="485770" y="3136816"/>
                  </a:cubicBezTo>
                  <a:cubicBezTo>
                    <a:pt x="472054" y="3133419"/>
                    <a:pt x="467025" y="3127606"/>
                    <a:pt x="469115" y="3112715"/>
                  </a:cubicBezTo>
                  <a:cubicBezTo>
                    <a:pt x="480545" y="3031464"/>
                    <a:pt x="490865" y="2950148"/>
                    <a:pt x="501838" y="2868831"/>
                  </a:cubicBezTo>
                  <a:cubicBezTo>
                    <a:pt x="531425" y="2649702"/>
                    <a:pt x="561274" y="2430638"/>
                    <a:pt x="590730" y="2211508"/>
                  </a:cubicBezTo>
                  <a:cubicBezTo>
                    <a:pt x="593212" y="2193220"/>
                    <a:pt x="601507" y="2172973"/>
                    <a:pt x="577145" y="2160890"/>
                  </a:cubicBezTo>
                  <a:cubicBezTo>
                    <a:pt x="573422" y="2159061"/>
                    <a:pt x="570940" y="2149264"/>
                    <a:pt x="571985" y="2144039"/>
                  </a:cubicBezTo>
                  <a:cubicBezTo>
                    <a:pt x="582631" y="2090677"/>
                    <a:pt x="577406" y="2032874"/>
                    <a:pt x="615550" y="1986958"/>
                  </a:cubicBezTo>
                  <a:cubicBezTo>
                    <a:pt x="620252" y="1981275"/>
                    <a:pt x="621167" y="1972393"/>
                    <a:pt x="623518" y="1964881"/>
                  </a:cubicBezTo>
                  <a:cubicBezTo>
                    <a:pt x="636124" y="1923538"/>
                    <a:pt x="624041" y="1886439"/>
                    <a:pt x="605295" y="1849667"/>
                  </a:cubicBezTo>
                  <a:cubicBezTo>
                    <a:pt x="558008" y="1756790"/>
                    <a:pt x="510851" y="1663783"/>
                    <a:pt x="465131" y="1570122"/>
                  </a:cubicBezTo>
                  <a:cubicBezTo>
                    <a:pt x="410594" y="1458239"/>
                    <a:pt x="379047" y="1338387"/>
                    <a:pt x="347173" y="1218796"/>
                  </a:cubicBezTo>
                  <a:cubicBezTo>
                    <a:pt x="334176" y="1170007"/>
                    <a:pt x="325554" y="1121282"/>
                    <a:pt x="338748" y="1068900"/>
                  </a:cubicBezTo>
                  <a:cubicBezTo>
                    <a:pt x="359648" y="986147"/>
                    <a:pt x="374344" y="901826"/>
                    <a:pt x="389824" y="817767"/>
                  </a:cubicBezTo>
                  <a:cubicBezTo>
                    <a:pt x="398053" y="773222"/>
                    <a:pt x="401776" y="727829"/>
                    <a:pt x="408699" y="683023"/>
                  </a:cubicBezTo>
                  <a:cubicBezTo>
                    <a:pt x="412357" y="659445"/>
                    <a:pt x="428359" y="647362"/>
                    <a:pt x="451807" y="647100"/>
                  </a:cubicBezTo>
                  <a:cubicBezTo>
                    <a:pt x="490930" y="646643"/>
                    <a:pt x="530119" y="647884"/>
                    <a:pt x="569242" y="647231"/>
                  </a:cubicBezTo>
                  <a:cubicBezTo>
                    <a:pt x="593082" y="646839"/>
                    <a:pt x="617248" y="646055"/>
                    <a:pt x="640435" y="641549"/>
                  </a:cubicBezTo>
                  <a:cubicBezTo>
                    <a:pt x="647880" y="640112"/>
                    <a:pt x="658853" y="625155"/>
                    <a:pt x="657808" y="617774"/>
                  </a:cubicBezTo>
                  <a:cubicBezTo>
                    <a:pt x="653367" y="585313"/>
                    <a:pt x="651146" y="550305"/>
                    <a:pt x="636973" y="521828"/>
                  </a:cubicBezTo>
                  <a:cubicBezTo>
                    <a:pt x="610651" y="469054"/>
                    <a:pt x="600527" y="414190"/>
                    <a:pt x="598241" y="356844"/>
                  </a:cubicBezTo>
                  <a:cubicBezTo>
                    <a:pt x="596217" y="305245"/>
                    <a:pt x="589881" y="251818"/>
                    <a:pt x="615354" y="204531"/>
                  </a:cubicBezTo>
                  <a:cubicBezTo>
                    <a:pt x="655979" y="128962"/>
                    <a:pt x="705879" y="61297"/>
                    <a:pt x="793270" y="33146"/>
                  </a:cubicBezTo>
                  <a:cubicBezTo>
                    <a:pt x="803198" y="29946"/>
                    <a:pt x="812015" y="23022"/>
                    <a:pt x="821094" y="17340"/>
                  </a:cubicBezTo>
                  <a:cubicBezTo>
                    <a:pt x="846436" y="1469"/>
                    <a:pt x="873019" y="-4148"/>
                    <a:pt x="902867" y="3167"/>
                  </a:cubicBezTo>
                  <a:cubicBezTo>
                    <a:pt x="917236" y="6694"/>
                    <a:pt x="932781" y="5453"/>
                    <a:pt x="947738" y="6367"/>
                  </a:cubicBezTo>
                  <a:cubicBezTo>
                    <a:pt x="970664" y="7804"/>
                    <a:pt x="993654" y="8261"/>
                    <a:pt x="1016449" y="10874"/>
                  </a:cubicBezTo>
                  <a:cubicBezTo>
                    <a:pt x="1036762" y="13160"/>
                    <a:pt x="1056617" y="19430"/>
                    <a:pt x="1076930" y="21063"/>
                  </a:cubicBezTo>
                  <a:cubicBezTo>
                    <a:pt x="1155438" y="27464"/>
                    <a:pt x="1202921" y="77429"/>
                    <a:pt x="1205534" y="156851"/>
                  </a:cubicBezTo>
                  <a:cubicBezTo>
                    <a:pt x="1206056" y="172592"/>
                    <a:pt x="1206709" y="189443"/>
                    <a:pt x="1212457" y="203682"/>
                  </a:cubicBezTo>
                  <a:cubicBezTo>
                    <a:pt x="1235121" y="260048"/>
                    <a:pt x="1249294" y="317851"/>
                    <a:pt x="1248902" y="372846"/>
                  </a:cubicBezTo>
                  <a:cubicBezTo>
                    <a:pt x="1264121" y="372846"/>
                    <a:pt x="1279339" y="375589"/>
                    <a:pt x="1293251" y="372323"/>
                  </a:cubicBezTo>
                  <a:cubicBezTo>
                    <a:pt x="1331133" y="363440"/>
                    <a:pt x="1368558" y="352206"/>
                    <a:pt x="1405918" y="341299"/>
                  </a:cubicBezTo>
                  <a:cubicBezTo>
                    <a:pt x="1409380" y="340254"/>
                    <a:pt x="1411274" y="334441"/>
                    <a:pt x="1414278" y="331110"/>
                  </a:cubicBezTo>
                  <a:cubicBezTo>
                    <a:pt x="1435636" y="307205"/>
                    <a:pt x="1457320" y="283561"/>
                    <a:pt x="1478417" y="259460"/>
                  </a:cubicBezTo>
                  <a:cubicBezTo>
                    <a:pt x="1496444" y="238886"/>
                    <a:pt x="1515450" y="234445"/>
                    <a:pt x="1539290" y="250773"/>
                  </a:cubicBezTo>
                  <a:cubicBezTo>
                    <a:pt x="1548172" y="256848"/>
                    <a:pt x="1560386" y="261028"/>
                    <a:pt x="1571032" y="261093"/>
                  </a:cubicBezTo>
                  <a:cubicBezTo>
                    <a:pt x="1602710" y="261289"/>
                    <a:pt x="1634453" y="258219"/>
                    <a:pt x="1666130" y="258088"/>
                  </a:cubicBezTo>
                  <a:cubicBezTo>
                    <a:pt x="1674164" y="258088"/>
                    <a:pt x="1687161" y="262269"/>
                    <a:pt x="1689447" y="267951"/>
                  </a:cubicBezTo>
                  <a:cubicBezTo>
                    <a:pt x="1701792" y="298191"/>
                    <a:pt x="1723737" y="289439"/>
                    <a:pt x="1745160" y="284084"/>
                  </a:cubicBezTo>
                  <a:cubicBezTo>
                    <a:pt x="1767563" y="278467"/>
                    <a:pt x="1790096" y="272850"/>
                    <a:pt x="1812108" y="265926"/>
                  </a:cubicBezTo>
                  <a:cubicBezTo>
                    <a:pt x="1819096" y="263706"/>
                    <a:pt x="1827260" y="258415"/>
                    <a:pt x="1830526" y="252276"/>
                  </a:cubicBezTo>
                  <a:cubicBezTo>
                    <a:pt x="1840519" y="233400"/>
                    <a:pt x="1856521" y="231048"/>
                    <a:pt x="1875397" y="229873"/>
                  </a:cubicBezTo>
                  <a:cubicBezTo>
                    <a:pt x="1933200" y="226215"/>
                    <a:pt x="1990938" y="221708"/>
                    <a:pt x="2048611" y="216287"/>
                  </a:cubicBezTo>
                  <a:cubicBezTo>
                    <a:pt x="2222543" y="199959"/>
                    <a:pt x="2396409" y="182977"/>
                    <a:pt x="2570276" y="166322"/>
                  </a:cubicBezTo>
                  <a:cubicBezTo>
                    <a:pt x="2729969" y="150973"/>
                    <a:pt x="2889663" y="135624"/>
                    <a:pt x="3049356" y="120406"/>
                  </a:cubicBezTo>
                  <a:cubicBezTo>
                    <a:pt x="3209049" y="105188"/>
                    <a:pt x="3368808" y="90753"/>
                    <a:pt x="3528436" y="74555"/>
                  </a:cubicBezTo>
                  <a:cubicBezTo>
                    <a:pt x="3607205" y="66522"/>
                    <a:pt x="3686431" y="59141"/>
                    <a:pt x="3764090" y="44119"/>
                  </a:cubicBezTo>
                  <a:cubicBezTo>
                    <a:pt x="3835283" y="30338"/>
                    <a:pt x="3834434" y="26027"/>
                    <a:pt x="3869050" y="89447"/>
                  </a:cubicBezTo>
                  <a:cubicBezTo>
                    <a:pt x="3869377" y="90100"/>
                    <a:pt x="3870552" y="90296"/>
                    <a:pt x="3871402" y="90688"/>
                  </a:cubicBezTo>
                  <a:cubicBezTo>
                    <a:pt x="3871598" y="115703"/>
                    <a:pt x="3871598" y="140653"/>
                    <a:pt x="3871598" y="165669"/>
                  </a:cubicBezTo>
                  <a:close/>
                  <a:moveTo>
                    <a:pt x="2098968" y="5990789"/>
                  </a:moveTo>
                  <a:cubicBezTo>
                    <a:pt x="2089367" y="5990201"/>
                    <a:pt x="2082378" y="5989417"/>
                    <a:pt x="2075324" y="5989417"/>
                  </a:cubicBezTo>
                  <a:cubicBezTo>
                    <a:pt x="1515450" y="5990332"/>
                    <a:pt x="955641" y="5991311"/>
                    <a:pt x="395767" y="5992291"/>
                  </a:cubicBezTo>
                  <a:cubicBezTo>
                    <a:pt x="387799" y="5992291"/>
                    <a:pt x="379373" y="5991834"/>
                    <a:pt x="371862" y="5994054"/>
                  </a:cubicBezTo>
                  <a:cubicBezTo>
                    <a:pt x="312687" y="6011494"/>
                    <a:pt x="256452" y="6068382"/>
                    <a:pt x="263636" y="6155250"/>
                  </a:cubicBezTo>
                  <a:cubicBezTo>
                    <a:pt x="268012" y="6208612"/>
                    <a:pt x="325816" y="6268048"/>
                    <a:pt x="384860" y="6275820"/>
                  </a:cubicBezTo>
                  <a:cubicBezTo>
                    <a:pt x="408634" y="6278955"/>
                    <a:pt x="432735" y="6280980"/>
                    <a:pt x="456705" y="6281437"/>
                  </a:cubicBezTo>
                  <a:cubicBezTo>
                    <a:pt x="558334" y="6283136"/>
                    <a:pt x="659964" y="6285226"/>
                    <a:pt x="761527" y="6285095"/>
                  </a:cubicBezTo>
                  <a:cubicBezTo>
                    <a:pt x="1199264" y="6284507"/>
                    <a:pt x="1636935" y="6283201"/>
                    <a:pt x="2074671" y="6282091"/>
                  </a:cubicBezTo>
                  <a:cubicBezTo>
                    <a:pt x="2082378" y="6282091"/>
                    <a:pt x="2090150" y="6281176"/>
                    <a:pt x="2098902" y="6280654"/>
                  </a:cubicBezTo>
                  <a:cubicBezTo>
                    <a:pt x="2098968" y="6183793"/>
                    <a:pt x="2098968" y="6088630"/>
                    <a:pt x="2098968" y="5990789"/>
                  </a:cubicBezTo>
                  <a:close/>
                  <a:moveTo>
                    <a:pt x="1923142" y="6448250"/>
                  </a:moveTo>
                  <a:cubicBezTo>
                    <a:pt x="1907140" y="6448250"/>
                    <a:pt x="1894795" y="6448250"/>
                    <a:pt x="1882516" y="6448250"/>
                  </a:cubicBezTo>
                  <a:cubicBezTo>
                    <a:pt x="1502779" y="6448120"/>
                    <a:pt x="1123042" y="6447401"/>
                    <a:pt x="743239" y="6448054"/>
                  </a:cubicBezTo>
                  <a:cubicBezTo>
                    <a:pt x="581064" y="6448381"/>
                    <a:pt x="418823" y="6450536"/>
                    <a:pt x="256713" y="6453867"/>
                  </a:cubicBezTo>
                  <a:cubicBezTo>
                    <a:pt x="164293" y="6455761"/>
                    <a:pt x="100808" y="6537861"/>
                    <a:pt x="119880" y="6626297"/>
                  </a:cubicBezTo>
                  <a:cubicBezTo>
                    <a:pt x="131506" y="6680181"/>
                    <a:pt x="170564" y="6721983"/>
                    <a:pt x="224840" y="6727730"/>
                  </a:cubicBezTo>
                  <a:cubicBezTo>
                    <a:pt x="287607" y="6734392"/>
                    <a:pt x="351027" y="6736808"/>
                    <a:pt x="414186" y="6736874"/>
                  </a:cubicBezTo>
                  <a:cubicBezTo>
                    <a:pt x="908027" y="6737657"/>
                    <a:pt x="1401868" y="6737397"/>
                    <a:pt x="1895710" y="6737462"/>
                  </a:cubicBezTo>
                  <a:cubicBezTo>
                    <a:pt x="1905115" y="6737462"/>
                    <a:pt x="1914455" y="6737462"/>
                    <a:pt x="1923076" y="6737462"/>
                  </a:cubicBezTo>
                  <a:cubicBezTo>
                    <a:pt x="1923142" y="6639817"/>
                    <a:pt x="1923142" y="6546287"/>
                    <a:pt x="1923142" y="6448250"/>
                  </a:cubicBezTo>
                  <a:close/>
                  <a:moveTo>
                    <a:pt x="1983362" y="5504916"/>
                  </a:moveTo>
                  <a:cubicBezTo>
                    <a:pt x="1970691" y="5504916"/>
                    <a:pt x="1960959" y="5504916"/>
                    <a:pt x="1951227" y="5504916"/>
                  </a:cubicBezTo>
                  <a:cubicBezTo>
                    <a:pt x="1750647" y="5504916"/>
                    <a:pt x="1550001" y="5504916"/>
                    <a:pt x="1349421" y="5504916"/>
                  </a:cubicBezTo>
                  <a:cubicBezTo>
                    <a:pt x="987449" y="5504916"/>
                    <a:pt x="625412" y="5505112"/>
                    <a:pt x="263440" y="5504459"/>
                  </a:cubicBezTo>
                  <a:cubicBezTo>
                    <a:pt x="242997" y="5504393"/>
                    <a:pt x="228628" y="5510533"/>
                    <a:pt x="214455" y="5524706"/>
                  </a:cubicBezTo>
                  <a:cubicBezTo>
                    <a:pt x="171609" y="5567422"/>
                    <a:pt x="161354" y="5618497"/>
                    <a:pt x="175723" y="5674733"/>
                  </a:cubicBezTo>
                  <a:cubicBezTo>
                    <a:pt x="190746" y="5733581"/>
                    <a:pt x="246720" y="5771529"/>
                    <a:pt x="313667" y="5771594"/>
                  </a:cubicBezTo>
                  <a:cubicBezTo>
                    <a:pt x="853098" y="5772313"/>
                    <a:pt x="1392463" y="5772966"/>
                    <a:pt x="1931894" y="5773619"/>
                  </a:cubicBezTo>
                  <a:cubicBezTo>
                    <a:pt x="1948614" y="5773619"/>
                    <a:pt x="1965335" y="5773619"/>
                    <a:pt x="1983362" y="5773619"/>
                  </a:cubicBezTo>
                  <a:cubicBezTo>
                    <a:pt x="1983362" y="5683485"/>
                    <a:pt x="1983362" y="5595637"/>
                    <a:pt x="1983362" y="5504916"/>
                  </a:cubicBezTo>
                  <a:close/>
                  <a:moveTo>
                    <a:pt x="1692190" y="770871"/>
                  </a:moveTo>
                  <a:cubicBezTo>
                    <a:pt x="1795910" y="726327"/>
                    <a:pt x="1896167" y="683285"/>
                    <a:pt x="1996424" y="640177"/>
                  </a:cubicBezTo>
                  <a:cubicBezTo>
                    <a:pt x="2005438" y="636324"/>
                    <a:pt x="2014908" y="633058"/>
                    <a:pt x="2023007" y="627767"/>
                  </a:cubicBezTo>
                  <a:cubicBezTo>
                    <a:pt x="2028951" y="623848"/>
                    <a:pt x="2036593" y="617317"/>
                    <a:pt x="2037181" y="611308"/>
                  </a:cubicBezTo>
                  <a:cubicBezTo>
                    <a:pt x="2039205" y="590016"/>
                    <a:pt x="2053248" y="581198"/>
                    <a:pt x="2069838" y="572903"/>
                  </a:cubicBezTo>
                  <a:cubicBezTo>
                    <a:pt x="2133454" y="541030"/>
                    <a:pt x="2196743" y="508503"/>
                    <a:pt x="2260425" y="476695"/>
                  </a:cubicBezTo>
                  <a:cubicBezTo>
                    <a:pt x="2269830" y="471993"/>
                    <a:pt x="2280738" y="466376"/>
                    <a:pt x="2290469" y="467094"/>
                  </a:cubicBezTo>
                  <a:cubicBezTo>
                    <a:pt x="2320253" y="469315"/>
                    <a:pt x="2341610" y="453770"/>
                    <a:pt x="2362119" y="436592"/>
                  </a:cubicBezTo>
                  <a:cubicBezTo>
                    <a:pt x="2390792" y="412491"/>
                    <a:pt x="2418616" y="387411"/>
                    <a:pt x="2446505" y="362395"/>
                  </a:cubicBezTo>
                  <a:cubicBezTo>
                    <a:pt x="2454082" y="355603"/>
                    <a:pt x="2460548" y="347504"/>
                    <a:pt x="2472174" y="335029"/>
                  </a:cubicBezTo>
                  <a:cubicBezTo>
                    <a:pt x="2454212" y="335029"/>
                    <a:pt x="2443043" y="334114"/>
                    <a:pt x="2432005" y="335159"/>
                  </a:cubicBezTo>
                  <a:cubicBezTo>
                    <a:pt x="2330899" y="344695"/>
                    <a:pt x="2229662" y="353447"/>
                    <a:pt x="2128686" y="364681"/>
                  </a:cubicBezTo>
                  <a:cubicBezTo>
                    <a:pt x="2050047" y="373434"/>
                    <a:pt x="1971605" y="384798"/>
                    <a:pt x="1893359" y="396555"/>
                  </a:cubicBezTo>
                  <a:cubicBezTo>
                    <a:pt x="1876638" y="399102"/>
                    <a:pt x="1864555" y="397404"/>
                    <a:pt x="1852537" y="385321"/>
                  </a:cubicBezTo>
                  <a:cubicBezTo>
                    <a:pt x="1847704" y="380487"/>
                    <a:pt x="1838298" y="377679"/>
                    <a:pt x="1831245" y="378006"/>
                  </a:cubicBezTo>
                  <a:cubicBezTo>
                    <a:pt x="1801004" y="379573"/>
                    <a:pt x="1770633" y="381010"/>
                    <a:pt x="1740784" y="385647"/>
                  </a:cubicBezTo>
                  <a:cubicBezTo>
                    <a:pt x="1684941" y="394334"/>
                    <a:pt x="1677691" y="405307"/>
                    <a:pt x="1684745" y="461673"/>
                  </a:cubicBezTo>
                  <a:cubicBezTo>
                    <a:pt x="1685202" y="465200"/>
                    <a:pt x="1687684" y="470491"/>
                    <a:pt x="1686247" y="471927"/>
                  </a:cubicBezTo>
                  <a:cubicBezTo>
                    <a:pt x="1679324" y="478851"/>
                    <a:pt x="1672204" y="487276"/>
                    <a:pt x="1663517" y="490020"/>
                  </a:cubicBezTo>
                  <a:cubicBezTo>
                    <a:pt x="1657770" y="491848"/>
                    <a:pt x="1649214" y="485056"/>
                    <a:pt x="1638110" y="480549"/>
                  </a:cubicBezTo>
                  <a:cubicBezTo>
                    <a:pt x="1611135" y="520848"/>
                    <a:pt x="1584095" y="561147"/>
                    <a:pt x="1556075" y="602883"/>
                  </a:cubicBezTo>
                  <a:cubicBezTo>
                    <a:pt x="1592782" y="630053"/>
                    <a:pt x="1628182" y="657028"/>
                    <a:pt x="1664367" y="682762"/>
                  </a:cubicBezTo>
                  <a:cubicBezTo>
                    <a:pt x="1689121" y="700397"/>
                    <a:pt x="1708911" y="718750"/>
                    <a:pt x="1693366" y="752844"/>
                  </a:cubicBezTo>
                  <a:cubicBezTo>
                    <a:pt x="1691276" y="757482"/>
                    <a:pt x="1692517" y="763360"/>
                    <a:pt x="1692190" y="770871"/>
                  </a:cubicBezTo>
                  <a:close/>
                  <a:moveTo>
                    <a:pt x="1157201" y="753497"/>
                  </a:moveTo>
                  <a:cubicBezTo>
                    <a:pt x="1192471" y="785109"/>
                    <a:pt x="1232117" y="797454"/>
                    <a:pt x="1274636" y="803985"/>
                  </a:cubicBezTo>
                  <a:cubicBezTo>
                    <a:pt x="1293251" y="806859"/>
                    <a:pt x="1300501" y="799413"/>
                    <a:pt x="1301676" y="781583"/>
                  </a:cubicBezTo>
                  <a:cubicBezTo>
                    <a:pt x="1303244" y="758527"/>
                    <a:pt x="1305073" y="735405"/>
                    <a:pt x="1308665" y="712545"/>
                  </a:cubicBezTo>
                  <a:cubicBezTo>
                    <a:pt x="1315000" y="672116"/>
                    <a:pt x="1308992" y="628159"/>
                    <a:pt x="1342367" y="594914"/>
                  </a:cubicBezTo>
                  <a:cubicBezTo>
                    <a:pt x="1347788" y="589493"/>
                    <a:pt x="1347984" y="578390"/>
                    <a:pt x="1349813" y="569768"/>
                  </a:cubicBezTo>
                  <a:cubicBezTo>
                    <a:pt x="1355561" y="542989"/>
                    <a:pt x="1361308" y="516211"/>
                    <a:pt x="1366207" y="489236"/>
                  </a:cubicBezTo>
                  <a:cubicBezTo>
                    <a:pt x="1367774" y="480353"/>
                    <a:pt x="1369930" y="465200"/>
                    <a:pt x="1366076" y="463045"/>
                  </a:cubicBezTo>
                  <a:cubicBezTo>
                    <a:pt x="1356148" y="457428"/>
                    <a:pt x="1342302" y="453901"/>
                    <a:pt x="1331329" y="456121"/>
                  </a:cubicBezTo>
                  <a:cubicBezTo>
                    <a:pt x="1320160" y="458407"/>
                    <a:pt x="1310167" y="468009"/>
                    <a:pt x="1300370" y="475324"/>
                  </a:cubicBezTo>
                  <a:cubicBezTo>
                    <a:pt x="1291226" y="482247"/>
                    <a:pt x="1284107" y="492436"/>
                    <a:pt x="1274179" y="497531"/>
                  </a:cubicBezTo>
                  <a:cubicBezTo>
                    <a:pt x="1254715" y="507589"/>
                    <a:pt x="1251058" y="522807"/>
                    <a:pt x="1249164" y="543185"/>
                  </a:cubicBezTo>
                  <a:cubicBezTo>
                    <a:pt x="1246290" y="574406"/>
                    <a:pt x="1242306" y="606802"/>
                    <a:pt x="1230680" y="635409"/>
                  </a:cubicBezTo>
                  <a:cubicBezTo>
                    <a:pt x="1222124" y="656571"/>
                    <a:pt x="1215004" y="675316"/>
                    <a:pt x="1217225" y="698437"/>
                  </a:cubicBezTo>
                  <a:cubicBezTo>
                    <a:pt x="1219315" y="720448"/>
                    <a:pt x="1206513" y="735209"/>
                    <a:pt x="1186201" y="743178"/>
                  </a:cubicBezTo>
                  <a:cubicBezTo>
                    <a:pt x="1177579" y="746705"/>
                    <a:pt x="1168631" y="749513"/>
                    <a:pt x="1157201" y="75349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65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71DB1629-7485-7553-6618-D94B5ECC5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2730022" cy="1503187"/>
          </a:xfrm>
          <a:prstGeom prst="rect">
            <a:avLst/>
          </a:prstGeom>
        </p:spPr>
      </p:pic>
      <p:sp>
        <p:nvSpPr>
          <p:cNvPr id="29" name="TextBox 25">
            <a:extLst>
              <a:ext uri="{FF2B5EF4-FFF2-40B4-BE49-F238E27FC236}">
                <a16:creationId xmlns:a16="http://schemas.microsoft.com/office/drawing/2014/main" id="{FC2D5906-1A0A-80EE-E8CD-E1FD7698C152}"/>
              </a:ext>
            </a:extLst>
          </p:cNvPr>
          <p:cNvSpPr txBox="1"/>
          <p:nvPr/>
        </p:nvSpPr>
        <p:spPr>
          <a:xfrm>
            <a:off x="9768408" y="2564904"/>
            <a:ext cx="1877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25 Contrat de travail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26 Et Maintenant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Évaluation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29A698F3-D754-B99F-CE5B-15FD2BB6F3F1}"/>
              </a:ext>
            </a:extLst>
          </p:cNvPr>
          <p:cNvCxnSpPr/>
          <p:nvPr/>
        </p:nvCxnSpPr>
        <p:spPr>
          <a:xfrm flipV="1">
            <a:off x="2957234" y="6692554"/>
            <a:ext cx="9159632" cy="48814"/>
          </a:xfrm>
          <a:prstGeom prst="straightConnector1">
            <a:avLst/>
          </a:prstGeom>
          <a:ln w="57150">
            <a:solidFill>
              <a:srgbClr val="48557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10">
            <a:extLst>
              <a:ext uri="{FF2B5EF4-FFF2-40B4-BE49-F238E27FC236}">
                <a16:creationId xmlns:a16="http://schemas.microsoft.com/office/drawing/2014/main" id="{12575B3D-AD32-2681-3ABC-4F07873C2E75}"/>
              </a:ext>
            </a:extLst>
          </p:cNvPr>
          <p:cNvSpPr txBox="1"/>
          <p:nvPr/>
        </p:nvSpPr>
        <p:spPr>
          <a:xfrm>
            <a:off x="6575543" y="6093296"/>
            <a:ext cx="5209089" cy="338554"/>
          </a:xfrm>
          <a:prstGeom prst="rect">
            <a:avLst/>
          </a:prstGeom>
          <a:solidFill>
            <a:srgbClr val="48557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PARRAINAGE INDIVIDUEL</a:t>
            </a:r>
          </a:p>
        </p:txBody>
      </p:sp>
    </p:spTree>
    <p:extLst>
      <p:ext uri="{BB962C8B-B14F-4D97-AF65-F5344CB8AC3E}">
        <p14:creationId xmlns:p14="http://schemas.microsoft.com/office/powerpoint/2010/main" val="14269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24" grpId="0"/>
      <p:bldP spid="25" grpId="0"/>
      <p:bldP spid="26" grpId="0"/>
      <p:bldP spid="27" grpId="0"/>
      <p:bldP spid="29" grpId="0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7188A-C885-E7D0-79EE-BC92F929E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CEC1B1-1057-4A48-442C-ED7C52E7D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FR" dirty="0"/>
              <a:t>L’ACE78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11918FCB-9589-39EA-FD1B-51F834C35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Connaissance de soi et personnalité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D6522F-8194-F449-BA54-BB0A1B932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885974"/>
            <a:ext cx="11572726" cy="4351338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fr-FR" dirty="0"/>
              <a:t>Une autre série d’ateliers permettant à chacun de </a:t>
            </a:r>
            <a:r>
              <a:rPr lang="fr-FR" b="1" dirty="0">
                <a:solidFill>
                  <a:srgbClr val="FF0000"/>
                </a:solidFill>
              </a:rPr>
              <a:t>mieux se connaître</a:t>
            </a:r>
            <a:r>
              <a:rPr lang="fr-FR" dirty="0">
                <a:solidFill>
                  <a:srgbClr val="FF0000"/>
                </a:solidFill>
              </a:rPr>
              <a:t>,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/>
              <a:t>			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CD76016D-649B-7661-B9B6-3F33478B6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2730022" cy="1503187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5A29D565-9657-BEEE-3D42-97544E3EDECE}"/>
              </a:ext>
            </a:extLst>
          </p:cNvPr>
          <p:cNvGrpSpPr/>
          <p:nvPr/>
        </p:nvGrpSpPr>
        <p:grpSpPr>
          <a:xfrm>
            <a:off x="8112224" y="3136429"/>
            <a:ext cx="3092308" cy="2788140"/>
            <a:chOff x="2042411" y="3830012"/>
            <a:chExt cx="3092308" cy="2788140"/>
          </a:xfrm>
        </p:grpSpPr>
        <p:sp>
          <p:nvSpPr>
            <p:cNvPr id="52" name="Larme 51">
              <a:extLst>
                <a:ext uri="{FF2B5EF4-FFF2-40B4-BE49-F238E27FC236}">
                  <a16:creationId xmlns:a16="http://schemas.microsoft.com/office/drawing/2014/main" id="{2151DE50-E30B-EDDD-F561-04E044AD5465}"/>
                </a:ext>
              </a:extLst>
            </p:cNvPr>
            <p:cNvSpPr/>
            <p:nvPr/>
          </p:nvSpPr>
          <p:spPr>
            <a:xfrm>
              <a:off x="2042411" y="5250461"/>
              <a:ext cx="1512168" cy="1355484"/>
            </a:xfrm>
            <a:prstGeom prst="teardrop">
              <a:avLst/>
            </a:prstGeom>
            <a:solidFill>
              <a:srgbClr val="EF4E4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Larme 52">
              <a:extLst>
                <a:ext uri="{FF2B5EF4-FFF2-40B4-BE49-F238E27FC236}">
                  <a16:creationId xmlns:a16="http://schemas.microsoft.com/office/drawing/2014/main" id="{C0DC37ED-D4D2-A2C8-F375-D3BD5A0769E2}"/>
                </a:ext>
              </a:extLst>
            </p:cNvPr>
            <p:cNvSpPr/>
            <p:nvPr/>
          </p:nvSpPr>
          <p:spPr>
            <a:xfrm flipV="1">
              <a:off x="2042411" y="3830012"/>
              <a:ext cx="1512168" cy="1355484"/>
            </a:xfrm>
            <a:prstGeom prst="teardrop">
              <a:avLst/>
            </a:prstGeom>
            <a:solidFill>
              <a:srgbClr val="3A999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Larme 53">
              <a:extLst>
                <a:ext uri="{FF2B5EF4-FFF2-40B4-BE49-F238E27FC236}">
                  <a16:creationId xmlns:a16="http://schemas.microsoft.com/office/drawing/2014/main" id="{8D06A244-5B87-086D-2284-158A18B95583}"/>
                </a:ext>
              </a:extLst>
            </p:cNvPr>
            <p:cNvSpPr/>
            <p:nvPr/>
          </p:nvSpPr>
          <p:spPr>
            <a:xfrm flipH="1" flipV="1">
              <a:off x="3622551" y="3830012"/>
              <a:ext cx="1512168" cy="1355484"/>
            </a:xfrm>
            <a:prstGeom prst="teardrop">
              <a:avLst/>
            </a:prstGeom>
            <a:solidFill>
              <a:srgbClr val="48557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56" name="Graphique 55" descr="Réunion contour">
              <a:extLst>
                <a:ext uri="{FF2B5EF4-FFF2-40B4-BE49-F238E27FC236}">
                  <a16:creationId xmlns:a16="http://schemas.microsoft.com/office/drawing/2014/main" id="{0F1A19B1-7E36-994D-77F2-8B0FF8939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06232" y="5105984"/>
              <a:ext cx="1512168" cy="1512168"/>
            </a:xfrm>
            <a:prstGeom prst="rect">
              <a:avLst/>
            </a:prstGeom>
          </p:spPr>
        </p:pic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4DD04F7B-1866-DA90-7C85-F91E43923B14}"/>
                </a:ext>
              </a:extLst>
            </p:cNvPr>
            <p:cNvSpPr txBox="1"/>
            <p:nvPr/>
          </p:nvSpPr>
          <p:spPr>
            <a:xfrm>
              <a:off x="2173844" y="4222829"/>
              <a:ext cx="129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Tables rondes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1BBC2E35-1184-EFC1-8E90-AAB6CEA8C4E9}"/>
                </a:ext>
              </a:extLst>
            </p:cNvPr>
            <p:cNvSpPr txBox="1"/>
            <p:nvPr/>
          </p:nvSpPr>
          <p:spPr>
            <a:xfrm>
              <a:off x="3723552" y="4222829"/>
              <a:ext cx="129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Carrefour Écriture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78729DE0-E4FE-D8A6-E752-41973EB1E4F4}"/>
                </a:ext>
              </a:extLst>
            </p:cNvPr>
            <p:cNvSpPr txBox="1"/>
            <p:nvPr/>
          </p:nvSpPr>
          <p:spPr>
            <a:xfrm>
              <a:off x="2139376" y="5590981"/>
              <a:ext cx="129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Café Candidats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3D73D8D8-706E-DA68-56AC-AE87AD9365F5}"/>
              </a:ext>
            </a:extLst>
          </p:cNvPr>
          <p:cNvGrpSpPr/>
          <p:nvPr/>
        </p:nvGrpSpPr>
        <p:grpSpPr>
          <a:xfrm>
            <a:off x="-18190" y="2790000"/>
            <a:ext cx="5634350" cy="990408"/>
            <a:chOff x="-18190" y="2785638"/>
            <a:chExt cx="5634350" cy="990408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1D0AD517-EBEE-BCB3-8217-C4BC2158B7E7}"/>
                </a:ext>
              </a:extLst>
            </p:cNvPr>
            <p:cNvSpPr/>
            <p:nvPr/>
          </p:nvSpPr>
          <p:spPr>
            <a:xfrm>
              <a:off x="-18190" y="2785638"/>
              <a:ext cx="3816424" cy="990408"/>
            </a:xfrm>
            <a:custGeom>
              <a:avLst/>
              <a:gdLst>
                <a:gd name="connsiteX0" fmla="*/ 0 w 2144231"/>
                <a:gd name="connsiteY0" fmla="*/ 0 h 399024"/>
                <a:gd name="connsiteX1" fmla="*/ 2144231 w 2144231"/>
                <a:gd name="connsiteY1" fmla="*/ 0 h 399024"/>
                <a:gd name="connsiteX2" fmla="*/ 2144231 w 2144231"/>
                <a:gd name="connsiteY2" fmla="*/ 399024 h 399024"/>
                <a:gd name="connsiteX3" fmla="*/ 0 w 2144231"/>
                <a:gd name="connsiteY3" fmla="*/ 399024 h 399024"/>
                <a:gd name="connsiteX4" fmla="*/ 0 w 2144231"/>
                <a:gd name="connsiteY4" fmla="*/ 0 h 39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231" h="399024">
                  <a:moveTo>
                    <a:pt x="0" y="0"/>
                  </a:moveTo>
                  <a:lnTo>
                    <a:pt x="2144231" y="0"/>
                  </a:lnTo>
                  <a:lnTo>
                    <a:pt x="2144231" y="399024"/>
                  </a:lnTo>
                  <a:lnTo>
                    <a:pt x="0" y="399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75AB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 &amp; 9 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Test MBTI</a:t>
              </a:r>
              <a:b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Myers Briggs Type Indicator</a:t>
              </a:r>
            </a:p>
          </p:txBody>
        </p:sp>
        <p:sp>
          <p:nvSpPr>
            <p:cNvPr id="5" name="자유형: 도형 83">
              <a:extLst>
                <a:ext uri="{FF2B5EF4-FFF2-40B4-BE49-F238E27FC236}">
                  <a16:creationId xmlns:a16="http://schemas.microsoft.com/office/drawing/2014/main" id="{522CFF04-794E-C1DC-1634-B312C703B3C3}"/>
                </a:ext>
              </a:extLst>
            </p:cNvPr>
            <p:cNvSpPr/>
            <p:nvPr/>
          </p:nvSpPr>
          <p:spPr>
            <a:xfrm>
              <a:off x="3778526" y="2785638"/>
              <a:ext cx="1837634" cy="990408"/>
            </a:xfrm>
            <a:custGeom>
              <a:avLst/>
              <a:gdLst>
                <a:gd name="connsiteX0" fmla="*/ 0 w 1647807"/>
                <a:gd name="connsiteY0" fmla="*/ 0 h 1060952"/>
                <a:gd name="connsiteX1" fmla="*/ 575892 w 1647807"/>
                <a:gd name="connsiteY1" fmla="*/ 0 h 1060952"/>
                <a:gd name="connsiteX2" fmla="*/ 575977 w 1647807"/>
                <a:gd name="connsiteY2" fmla="*/ 20 h 1060952"/>
                <a:gd name="connsiteX3" fmla="*/ 565381 w 1647807"/>
                <a:gd name="connsiteY3" fmla="*/ 20 h 1060952"/>
                <a:gd name="connsiteX4" fmla="*/ 565381 w 1647807"/>
                <a:gd name="connsiteY4" fmla="*/ 3972 h 1060952"/>
                <a:gd name="connsiteX5" fmla="*/ 1113604 w 1647807"/>
                <a:gd name="connsiteY5" fmla="*/ 185998 h 1060952"/>
                <a:gd name="connsiteX6" fmla="*/ 1538057 w 1647807"/>
                <a:gd name="connsiteY6" fmla="*/ 634752 h 1060952"/>
                <a:gd name="connsiteX7" fmla="*/ 1647807 w 1647807"/>
                <a:gd name="connsiteY7" fmla="*/ 1060952 h 1060952"/>
                <a:gd name="connsiteX8" fmla="*/ 0 w 1647807"/>
                <a:gd name="connsiteY8" fmla="*/ 1060952 h 106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7807" h="1060952">
                  <a:moveTo>
                    <a:pt x="0" y="0"/>
                  </a:moveTo>
                  <a:lnTo>
                    <a:pt x="575892" y="0"/>
                  </a:lnTo>
                  <a:lnTo>
                    <a:pt x="575977" y="20"/>
                  </a:lnTo>
                  <a:lnTo>
                    <a:pt x="565381" y="20"/>
                  </a:lnTo>
                  <a:lnTo>
                    <a:pt x="565381" y="3972"/>
                  </a:lnTo>
                  <a:cubicBezTo>
                    <a:pt x="687192" y="29687"/>
                    <a:pt x="1002567" y="139360"/>
                    <a:pt x="1113604" y="185998"/>
                  </a:cubicBezTo>
                  <a:cubicBezTo>
                    <a:pt x="1380894" y="339178"/>
                    <a:pt x="1447299" y="470781"/>
                    <a:pt x="1538057" y="634752"/>
                  </a:cubicBezTo>
                  <a:cubicBezTo>
                    <a:pt x="1608951" y="762837"/>
                    <a:pt x="1633812" y="923448"/>
                    <a:pt x="1647807" y="1060952"/>
                  </a:cubicBezTo>
                  <a:lnTo>
                    <a:pt x="0" y="1060952"/>
                  </a:lnTo>
                  <a:close/>
                </a:path>
              </a:pathLst>
            </a:custGeom>
            <a:solidFill>
              <a:srgbClr val="217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521C62E-E43F-1566-57D0-C676747044B8}"/>
              </a:ext>
            </a:extLst>
          </p:cNvPr>
          <p:cNvGrpSpPr/>
          <p:nvPr/>
        </p:nvGrpSpPr>
        <p:grpSpPr>
          <a:xfrm>
            <a:off x="-18190" y="4770000"/>
            <a:ext cx="6005320" cy="990000"/>
            <a:chOff x="-18190" y="4773600"/>
            <a:chExt cx="6005320" cy="990000"/>
          </a:xfrm>
        </p:grpSpPr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62D4AAFA-B4D5-1A01-64DE-8734320F633B}"/>
                </a:ext>
              </a:extLst>
            </p:cNvPr>
            <p:cNvSpPr/>
            <p:nvPr/>
          </p:nvSpPr>
          <p:spPr>
            <a:xfrm>
              <a:off x="-18190" y="4773600"/>
              <a:ext cx="3816424" cy="989666"/>
            </a:xfrm>
            <a:custGeom>
              <a:avLst/>
              <a:gdLst>
                <a:gd name="connsiteX0" fmla="*/ 0 w 2144231"/>
                <a:gd name="connsiteY0" fmla="*/ 0 h 399024"/>
                <a:gd name="connsiteX1" fmla="*/ 2144231 w 2144231"/>
                <a:gd name="connsiteY1" fmla="*/ 0 h 399024"/>
                <a:gd name="connsiteX2" fmla="*/ 2144231 w 2144231"/>
                <a:gd name="connsiteY2" fmla="*/ 399024 h 399024"/>
                <a:gd name="connsiteX3" fmla="*/ 0 w 2144231"/>
                <a:gd name="connsiteY3" fmla="*/ 399024 h 399024"/>
                <a:gd name="connsiteX4" fmla="*/ 0 w 2144231"/>
                <a:gd name="connsiteY4" fmla="*/ 0 h 39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231" h="399024">
                  <a:moveTo>
                    <a:pt x="0" y="0"/>
                  </a:moveTo>
                  <a:lnTo>
                    <a:pt x="2144231" y="0"/>
                  </a:lnTo>
                  <a:lnTo>
                    <a:pt x="2144231" y="399024"/>
                  </a:lnTo>
                  <a:lnTo>
                    <a:pt x="0" y="399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9998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 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Image</a:t>
              </a:r>
            </a:p>
          </p:txBody>
        </p:sp>
        <p:sp>
          <p:nvSpPr>
            <p:cNvPr id="7" name="자유형: 도형 85">
              <a:extLst>
                <a:ext uri="{FF2B5EF4-FFF2-40B4-BE49-F238E27FC236}">
                  <a16:creationId xmlns:a16="http://schemas.microsoft.com/office/drawing/2014/main" id="{D7EA3985-C862-1266-A57D-831C53648192}"/>
                </a:ext>
              </a:extLst>
            </p:cNvPr>
            <p:cNvSpPr/>
            <p:nvPr/>
          </p:nvSpPr>
          <p:spPr>
            <a:xfrm>
              <a:off x="3778526" y="4773934"/>
              <a:ext cx="2208604" cy="989666"/>
            </a:xfrm>
            <a:custGeom>
              <a:avLst/>
              <a:gdLst>
                <a:gd name="connsiteX0" fmla="*/ 0 w 1980456"/>
                <a:gd name="connsiteY0" fmla="*/ 0 h 1060952"/>
                <a:gd name="connsiteX1" fmla="*/ 1801545 w 1980456"/>
                <a:gd name="connsiteY1" fmla="*/ 0 h 1060952"/>
                <a:gd name="connsiteX2" fmla="*/ 1945912 w 1980456"/>
                <a:gd name="connsiteY2" fmla="*/ 201423 h 1060952"/>
                <a:gd name="connsiteX3" fmla="*/ 1945912 w 1980456"/>
                <a:gd name="connsiteY3" fmla="*/ 388449 h 1060952"/>
                <a:gd name="connsiteX4" fmla="*/ 1787642 w 1980456"/>
                <a:gd name="connsiteY4" fmla="*/ 467577 h 1060952"/>
                <a:gd name="connsiteX5" fmla="*/ 1658146 w 1980456"/>
                <a:gd name="connsiteY5" fmla="*/ 539512 h 1060952"/>
                <a:gd name="connsiteX6" fmla="*/ 1672535 w 1980456"/>
                <a:gd name="connsiteY6" fmla="*/ 697765 h 1060952"/>
                <a:gd name="connsiteX7" fmla="*/ 1694116 w 1980456"/>
                <a:gd name="connsiteY7" fmla="*/ 784085 h 1060952"/>
                <a:gd name="connsiteX8" fmla="*/ 1571817 w 1980456"/>
                <a:gd name="connsiteY8" fmla="*/ 891985 h 1060952"/>
                <a:gd name="connsiteX9" fmla="*/ 1629369 w 1980456"/>
                <a:gd name="connsiteY9" fmla="*/ 1007078 h 1060952"/>
                <a:gd name="connsiteX10" fmla="*/ 1633558 w 1980456"/>
                <a:gd name="connsiteY10" fmla="*/ 1060952 h 1060952"/>
                <a:gd name="connsiteX11" fmla="*/ 0 w 1980456"/>
                <a:gd name="connsiteY11" fmla="*/ 1060952 h 106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456" h="1060952">
                  <a:moveTo>
                    <a:pt x="0" y="0"/>
                  </a:moveTo>
                  <a:lnTo>
                    <a:pt x="1801545" y="0"/>
                  </a:lnTo>
                  <a:cubicBezTo>
                    <a:pt x="1865484" y="81124"/>
                    <a:pt x="1923490" y="155289"/>
                    <a:pt x="1945912" y="201423"/>
                  </a:cubicBezTo>
                  <a:cubicBezTo>
                    <a:pt x="2008262" y="329703"/>
                    <a:pt x="1972290" y="344090"/>
                    <a:pt x="1945912" y="388449"/>
                  </a:cubicBezTo>
                  <a:cubicBezTo>
                    <a:pt x="1919534" y="432810"/>
                    <a:pt x="1835603" y="442400"/>
                    <a:pt x="1787642" y="467577"/>
                  </a:cubicBezTo>
                  <a:cubicBezTo>
                    <a:pt x="1739680" y="492755"/>
                    <a:pt x="1677331" y="501146"/>
                    <a:pt x="1658146" y="539512"/>
                  </a:cubicBezTo>
                  <a:cubicBezTo>
                    <a:pt x="1638962" y="577876"/>
                    <a:pt x="1666539" y="657003"/>
                    <a:pt x="1672535" y="697765"/>
                  </a:cubicBezTo>
                  <a:cubicBezTo>
                    <a:pt x="1678529" y="738529"/>
                    <a:pt x="1710903" y="751716"/>
                    <a:pt x="1694116" y="784085"/>
                  </a:cubicBezTo>
                  <a:cubicBezTo>
                    <a:pt x="1677329" y="816455"/>
                    <a:pt x="1582608" y="854819"/>
                    <a:pt x="1571817" y="891985"/>
                  </a:cubicBezTo>
                  <a:cubicBezTo>
                    <a:pt x="1561025" y="929150"/>
                    <a:pt x="1619778" y="975909"/>
                    <a:pt x="1629369" y="1007078"/>
                  </a:cubicBezTo>
                  <a:cubicBezTo>
                    <a:pt x="1636062" y="1028826"/>
                    <a:pt x="1638085" y="1046490"/>
                    <a:pt x="1633558" y="1060952"/>
                  </a:cubicBezTo>
                  <a:lnTo>
                    <a:pt x="0" y="1060952"/>
                  </a:lnTo>
                  <a:close/>
                </a:path>
              </a:pathLst>
            </a:custGeom>
            <a:solidFill>
              <a:srgbClr val="3A99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86137A3-E49D-5D7F-8BC5-1BA482B69AEB}"/>
              </a:ext>
            </a:extLst>
          </p:cNvPr>
          <p:cNvGrpSpPr/>
          <p:nvPr/>
        </p:nvGrpSpPr>
        <p:grpSpPr>
          <a:xfrm>
            <a:off x="-16186" y="5742000"/>
            <a:ext cx="5618859" cy="990000"/>
            <a:chOff x="6092796" y="5569191"/>
            <a:chExt cx="5618859" cy="1004400"/>
          </a:xfrm>
        </p:grpSpPr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8B4D974B-36E8-A1D2-4C8D-D0060307D9A5}"/>
                </a:ext>
              </a:extLst>
            </p:cNvPr>
            <p:cNvSpPr/>
            <p:nvPr/>
          </p:nvSpPr>
          <p:spPr>
            <a:xfrm>
              <a:off x="6092796" y="5569191"/>
              <a:ext cx="3816424" cy="1004400"/>
            </a:xfrm>
            <a:custGeom>
              <a:avLst/>
              <a:gdLst>
                <a:gd name="connsiteX0" fmla="*/ 0 w 2144231"/>
                <a:gd name="connsiteY0" fmla="*/ 0 h 399024"/>
                <a:gd name="connsiteX1" fmla="*/ 2144231 w 2144231"/>
                <a:gd name="connsiteY1" fmla="*/ 0 h 399024"/>
                <a:gd name="connsiteX2" fmla="*/ 2144231 w 2144231"/>
                <a:gd name="connsiteY2" fmla="*/ 399024 h 399024"/>
                <a:gd name="connsiteX3" fmla="*/ 0 w 2144231"/>
                <a:gd name="connsiteY3" fmla="*/ 399024 h 399024"/>
                <a:gd name="connsiteX4" fmla="*/ 0 w 2144231"/>
                <a:gd name="connsiteY4" fmla="*/ 0 h 39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231" h="399024">
                  <a:moveTo>
                    <a:pt x="0" y="0"/>
                  </a:moveTo>
                  <a:lnTo>
                    <a:pt x="2144231" y="0"/>
                  </a:lnTo>
                  <a:lnTo>
                    <a:pt x="2144231" y="399024"/>
                  </a:lnTo>
                  <a:lnTo>
                    <a:pt x="0" y="399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557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 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Outils d’optimisation de sa performance</a:t>
              </a:r>
            </a:p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(issus du monde sportif)</a:t>
              </a:r>
            </a:p>
          </p:txBody>
        </p:sp>
        <p:sp>
          <p:nvSpPr>
            <p:cNvPr id="8" name="자유형: 도형 86">
              <a:extLst>
                <a:ext uri="{FF2B5EF4-FFF2-40B4-BE49-F238E27FC236}">
                  <a16:creationId xmlns:a16="http://schemas.microsoft.com/office/drawing/2014/main" id="{6134CBC5-FC0E-5D8D-198C-4617D8A348D5}"/>
                </a:ext>
              </a:extLst>
            </p:cNvPr>
            <p:cNvSpPr/>
            <p:nvPr/>
          </p:nvSpPr>
          <p:spPr>
            <a:xfrm>
              <a:off x="9889512" y="5569858"/>
              <a:ext cx="1822143" cy="1003067"/>
            </a:xfrm>
            <a:custGeom>
              <a:avLst/>
              <a:gdLst>
                <a:gd name="connsiteX0" fmla="*/ 0 w 1633916"/>
                <a:gd name="connsiteY0" fmla="*/ 0 h 1060259"/>
                <a:gd name="connsiteX1" fmla="*/ 1633916 w 1633916"/>
                <a:gd name="connsiteY1" fmla="*/ 0 h 1060259"/>
                <a:gd name="connsiteX2" fmla="*/ 1629367 w 1633916"/>
                <a:gd name="connsiteY2" fmla="*/ 19618 h 1060259"/>
                <a:gd name="connsiteX3" fmla="*/ 1571814 w 1633916"/>
                <a:gd name="connsiteY3" fmla="*/ 55585 h 1060259"/>
                <a:gd name="connsiteX4" fmla="*/ 1449513 w 1633916"/>
                <a:gd name="connsiteY4" fmla="*/ 120325 h 1060259"/>
                <a:gd name="connsiteX5" fmla="*/ 1499872 w 1633916"/>
                <a:gd name="connsiteY5" fmla="*/ 364899 h 1060259"/>
                <a:gd name="connsiteX6" fmla="*/ 1449513 w 1633916"/>
                <a:gd name="connsiteY6" fmla="*/ 523153 h 1060259"/>
                <a:gd name="connsiteX7" fmla="*/ 1298435 w 1633916"/>
                <a:gd name="connsiteY7" fmla="*/ 652633 h 1060259"/>
                <a:gd name="connsiteX8" fmla="*/ 1003474 w 1633916"/>
                <a:gd name="connsiteY8" fmla="*/ 681407 h 1060259"/>
                <a:gd name="connsiteX9" fmla="*/ 452442 w 1633916"/>
                <a:gd name="connsiteY9" fmla="*/ 549903 h 1060259"/>
                <a:gd name="connsiteX10" fmla="*/ 90555 w 1633916"/>
                <a:gd name="connsiteY10" fmla="*/ 1060234 h 1060259"/>
                <a:gd name="connsiteX11" fmla="*/ 0 w 1633916"/>
                <a:gd name="connsiteY11" fmla="*/ 1060259 h 106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3916" h="1060259">
                  <a:moveTo>
                    <a:pt x="0" y="0"/>
                  </a:moveTo>
                  <a:lnTo>
                    <a:pt x="1633916" y="0"/>
                  </a:lnTo>
                  <a:lnTo>
                    <a:pt x="1629367" y="19618"/>
                  </a:lnTo>
                  <a:cubicBezTo>
                    <a:pt x="1619775" y="37601"/>
                    <a:pt x="1601790" y="38801"/>
                    <a:pt x="1571814" y="55585"/>
                  </a:cubicBezTo>
                  <a:cubicBezTo>
                    <a:pt x="1541838" y="72370"/>
                    <a:pt x="1461503" y="68773"/>
                    <a:pt x="1449513" y="120325"/>
                  </a:cubicBezTo>
                  <a:cubicBezTo>
                    <a:pt x="1437521" y="171877"/>
                    <a:pt x="1499872" y="297761"/>
                    <a:pt x="1499872" y="364899"/>
                  </a:cubicBezTo>
                  <a:cubicBezTo>
                    <a:pt x="1499872" y="432037"/>
                    <a:pt x="1483085" y="475197"/>
                    <a:pt x="1449513" y="523153"/>
                  </a:cubicBezTo>
                  <a:cubicBezTo>
                    <a:pt x="1415940" y="571109"/>
                    <a:pt x="1372774" y="626259"/>
                    <a:pt x="1298435" y="652633"/>
                  </a:cubicBezTo>
                  <a:cubicBezTo>
                    <a:pt x="1224096" y="679008"/>
                    <a:pt x="1144632" y="697169"/>
                    <a:pt x="1003474" y="681407"/>
                  </a:cubicBezTo>
                  <a:cubicBezTo>
                    <a:pt x="744453" y="652484"/>
                    <a:pt x="603672" y="488613"/>
                    <a:pt x="452442" y="549903"/>
                  </a:cubicBezTo>
                  <a:cubicBezTo>
                    <a:pt x="356368" y="619585"/>
                    <a:pt x="144013" y="904245"/>
                    <a:pt x="90555" y="1060234"/>
                  </a:cubicBezTo>
                  <a:lnTo>
                    <a:pt x="0" y="1060259"/>
                  </a:lnTo>
                  <a:close/>
                </a:path>
              </a:pathLst>
            </a:custGeom>
            <a:solidFill>
              <a:srgbClr val="4855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AD78F04-92B6-C7AD-2ED2-2DA50863A2F5}"/>
              </a:ext>
            </a:extLst>
          </p:cNvPr>
          <p:cNvGrpSpPr/>
          <p:nvPr/>
        </p:nvGrpSpPr>
        <p:grpSpPr>
          <a:xfrm>
            <a:off x="-18190" y="3780000"/>
            <a:ext cx="5807156" cy="990680"/>
            <a:chOff x="-18190" y="3780000"/>
            <a:chExt cx="5807156" cy="990680"/>
          </a:xfrm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DC8F0998-C40B-0EA0-AE78-884FACCD2472}"/>
                </a:ext>
              </a:extLst>
            </p:cNvPr>
            <p:cNvSpPr/>
            <p:nvPr/>
          </p:nvSpPr>
          <p:spPr>
            <a:xfrm>
              <a:off x="-18190" y="3780000"/>
              <a:ext cx="3816424" cy="988073"/>
            </a:xfrm>
            <a:custGeom>
              <a:avLst/>
              <a:gdLst>
                <a:gd name="connsiteX0" fmla="*/ 0 w 2144231"/>
                <a:gd name="connsiteY0" fmla="*/ 0 h 399024"/>
                <a:gd name="connsiteX1" fmla="*/ 2144231 w 2144231"/>
                <a:gd name="connsiteY1" fmla="*/ 0 h 399024"/>
                <a:gd name="connsiteX2" fmla="*/ 2144231 w 2144231"/>
                <a:gd name="connsiteY2" fmla="*/ 399024 h 399024"/>
                <a:gd name="connsiteX3" fmla="*/ 0 w 2144231"/>
                <a:gd name="connsiteY3" fmla="*/ 399024 h 399024"/>
                <a:gd name="connsiteX4" fmla="*/ 0 w 2144231"/>
                <a:gd name="connsiteY4" fmla="*/ 0 h 39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231" h="399024">
                  <a:moveTo>
                    <a:pt x="0" y="0"/>
                  </a:moveTo>
                  <a:lnTo>
                    <a:pt x="2144231" y="0"/>
                  </a:lnTo>
                  <a:lnTo>
                    <a:pt x="2144231" y="399024"/>
                  </a:lnTo>
                  <a:lnTo>
                    <a:pt x="0" y="399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E4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 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Marketing de l’offre</a:t>
              </a:r>
            </a:p>
          </p:txBody>
        </p:sp>
        <p:sp>
          <p:nvSpPr>
            <p:cNvPr id="6" name="자유형: 도형 84">
              <a:extLst>
                <a:ext uri="{FF2B5EF4-FFF2-40B4-BE49-F238E27FC236}">
                  <a16:creationId xmlns:a16="http://schemas.microsoft.com/office/drawing/2014/main" id="{6CA98923-59EA-4B28-1F40-6B98EDFBCBCA}"/>
                </a:ext>
              </a:extLst>
            </p:cNvPr>
            <p:cNvSpPr/>
            <p:nvPr/>
          </p:nvSpPr>
          <p:spPr>
            <a:xfrm>
              <a:off x="3778526" y="3780680"/>
              <a:ext cx="2010440" cy="990000"/>
            </a:xfrm>
            <a:custGeom>
              <a:avLst/>
              <a:gdLst>
                <a:gd name="connsiteX0" fmla="*/ 0 w 1802762"/>
                <a:gd name="connsiteY0" fmla="*/ 0 h 1060952"/>
                <a:gd name="connsiteX1" fmla="*/ 1647658 w 1802762"/>
                <a:gd name="connsiteY1" fmla="*/ 0 h 1060952"/>
                <a:gd name="connsiteX2" fmla="*/ 1658149 w 1802762"/>
                <a:gd name="connsiteY2" fmla="*/ 110433 h 1060952"/>
                <a:gd name="connsiteX3" fmla="*/ 1622174 w 1802762"/>
                <a:gd name="connsiteY3" fmla="*/ 498321 h 1060952"/>
                <a:gd name="connsiteX4" fmla="*/ 1571816 w 1802762"/>
                <a:gd name="connsiteY4" fmla="*/ 678155 h 1060952"/>
                <a:gd name="connsiteX5" fmla="*/ 1802762 w 1802762"/>
                <a:gd name="connsiteY5" fmla="*/ 1060952 h 1060952"/>
                <a:gd name="connsiteX6" fmla="*/ 0 w 1802762"/>
                <a:gd name="connsiteY6" fmla="*/ 1060952 h 106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762" h="1060952">
                  <a:moveTo>
                    <a:pt x="0" y="0"/>
                  </a:moveTo>
                  <a:lnTo>
                    <a:pt x="1647658" y="0"/>
                  </a:lnTo>
                  <a:lnTo>
                    <a:pt x="1658149" y="110433"/>
                  </a:lnTo>
                  <a:cubicBezTo>
                    <a:pt x="1672169" y="264260"/>
                    <a:pt x="1636562" y="403700"/>
                    <a:pt x="1622174" y="498321"/>
                  </a:cubicBezTo>
                  <a:cubicBezTo>
                    <a:pt x="1607785" y="592941"/>
                    <a:pt x="1597548" y="568782"/>
                    <a:pt x="1571816" y="678155"/>
                  </a:cubicBezTo>
                  <a:cubicBezTo>
                    <a:pt x="1555278" y="748446"/>
                    <a:pt x="1688754" y="916056"/>
                    <a:pt x="1802762" y="1060952"/>
                  </a:cubicBezTo>
                  <a:lnTo>
                    <a:pt x="0" y="1060952"/>
                  </a:lnTo>
                  <a:close/>
                </a:path>
              </a:pathLst>
            </a:custGeom>
            <a:solidFill>
              <a:srgbClr val="EF4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61DA9-AE62-901D-EAC5-308AAF9F7B4A}"/>
              </a:ext>
            </a:extLst>
          </p:cNvPr>
          <p:cNvSpPr txBox="1"/>
          <p:nvPr/>
        </p:nvSpPr>
        <p:spPr>
          <a:xfrm>
            <a:off x="6096000" y="2433082"/>
            <a:ext cx="57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activités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pour optimiser sa présentation et dynamiser sa recherche</a:t>
            </a:r>
          </a:p>
        </p:txBody>
      </p:sp>
    </p:spTree>
    <p:extLst>
      <p:ext uri="{BB962C8B-B14F-4D97-AF65-F5344CB8AC3E}">
        <p14:creationId xmlns:p14="http://schemas.microsoft.com/office/powerpoint/2010/main" val="422918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2C21F-A81A-D95A-E99F-301F32A7A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75FFCDC-CFAE-2EC5-DB15-49A1A186F0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Réalisations 2024 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AEA2607-4F1A-1496-1631-EDCFA237A7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Activités ACE78 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11840E-D663-B80E-DE3F-C1ABFB87E7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EF4E45"/>
                </a:solidFill>
              </a:rPr>
              <a:t>TABLES RONDES CANDIDATS 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1E45"/>
                </a:solidFill>
              </a:rPr>
              <a:t>8 vs 4 en 2023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endParaRPr lang="fr-FR" dirty="0">
              <a:solidFill>
                <a:srgbClr val="001E4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2175AB"/>
                </a:solidFill>
              </a:rPr>
              <a:t>CONFÉRENCES 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1E45"/>
                </a:solidFill>
              </a:rPr>
              <a:t>9 jan. Francis MASSÉ « Manager un Eco système complexe : L’exemple du secteur aérien »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1E45"/>
                </a:solidFill>
              </a:rPr>
              <a:t>12 mars Sylvie ESPELLET « Comment faire de mon stress un nouvel élan »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1E45"/>
                </a:solidFill>
              </a:rPr>
              <a:t>28 mai Gilda GULGUN « Le portage Salarial »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endParaRPr lang="fr-FR" dirty="0">
              <a:solidFill>
                <a:srgbClr val="001E4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3A9998"/>
                </a:solidFill>
              </a:rPr>
              <a:t>CAMPAGNE DE DONS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1E45"/>
                </a:solidFill>
              </a:rPr>
              <a:t>MERCI ! </a:t>
            </a:r>
            <a:r>
              <a:rPr lang="fr-FR" dirty="0">
                <a:solidFill>
                  <a:srgbClr val="001E45"/>
                </a:solidFill>
              </a:rPr>
              <a:t>à tous nos sympathisants donateurs qui nous témoignent de leur reconnaissance en </a:t>
            </a:r>
            <a:br>
              <a:rPr lang="fr-FR" dirty="0">
                <a:solidFill>
                  <a:srgbClr val="001E45"/>
                </a:solidFill>
              </a:rPr>
            </a:br>
            <a:br>
              <a:rPr lang="fr-FR" dirty="0">
                <a:solidFill>
                  <a:srgbClr val="001E45"/>
                </a:solidFill>
              </a:rPr>
            </a:br>
            <a:r>
              <a:rPr lang="fr-FR" dirty="0">
                <a:solidFill>
                  <a:srgbClr val="001E45"/>
                </a:solidFill>
              </a:rPr>
              <a:t>soutenant les actions de l’ACE78</a:t>
            </a:r>
            <a:br>
              <a:rPr lang="fr-FR" dirty="0">
                <a:solidFill>
                  <a:srgbClr val="001E45"/>
                </a:solidFill>
              </a:rPr>
            </a:br>
            <a:r>
              <a:rPr lang="fr-FR" dirty="0">
                <a:solidFill>
                  <a:srgbClr val="001E45"/>
                </a:solidFill>
              </a:rPr>
              <a:t>	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dirty="0">
              <a:solidFill>
                <a:srgbClr val="001E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7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FA299-F3C9-DBF1-001C-E1BD5DEF1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2E8AF35-9572-1BCD-3C27-1967B335C0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Réalisations 2024 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2A9F403-8FC5-CF8F-FAD1-91AF60CAE5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Moyens d’Information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6BC867-CA59-02D2-CB32-970C4EBEF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112" y="1988840"/>
            <a:ext cx="11572726" cy="4351338"/>
          </a:xfrm>
        </p:spPr>
        <p:txBody>
          <a:bodyPr anchor="ctr">
            <a:normAutofit fontScale="92500" lnSpcReduction="20000"/>
          </a:bodyPr>
          <a:lstStyle/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endParaRPr lang="fr-FR" dirty="0">
              <a:solidFill>
                <a:srgbClr val="001E45"/>
              </a:solidFill>
            </a:endParaRPr>
          </a:p>
          <a:p>
            <a:pPr>
              <a:buClr>
                <a:srgbClr val="EF4E45"/>
              </a:buClr>
            </a:pPr>
            <a:endParaRPr lang="fr-FR" dirty="0">
              <a:solidFill>
                <a:srgbClr val="001E45"/>
              </a:solidFill>
            </a:endParaRPr>
          </a:p>
          <a:p>
            <a:pPr marL="457200" indent="-457200">
              <a:buClr>
                <a:srgbClr val="EF4E45"/>
              </a:buClr>
              <a:buFont typeface="+mj-lt"/>
              <a:buAutoNum type="arabicPeriod"/>
            </a:pPr>
            <a:r>
              <a:rPr lang="fr-FR" dirty="0">
                <a:solidFill>
                  <a:srgbClr val="EF4E45"/>
                </a:solidFill>
              </a:rPr>
              <a:t>SITE INTERNET : ace78.fr</a:t>
            </a:r>
            <a:br>
              <a:rPr lang="fr-FR" dirty="0">
                <a:solidFill>
                  <a:srgbClr val="001E45"/>
                </a:solidFill>
              </a:rPr>
            </a:br>
            <a:endParaRPr lang="fr-FR" dirty="0">
              <a:solidFill>
                <a:srgbClr val="001E45"/>
              </a:solidFill>
            </a:endParaRPr>
          </a:p>
          <a:p>
            <a:pPr marL="457200" indent="-457200">
              <a:buClr>
                <a:srgbClr val="2175AB"/>
              </a:buClr>
              <a:buFont typeface="+mj-lt"/>
              <a:buAutoNum type="arabicPeriod"/>
            </a:pPr>
            <a:r>
              <a:rPr lang="fr-FR" sz="2200" dirty="0">
                <a:solidFill>
                  <a:srgbClr val="2175AB"/>
                </a:solidFill>
              </a:rPr>
              <a:t>LinkedIn</a:t>
            </a:r>
            <a:r>
              <a:rPr lang="fr-FR" dirty="0">
                <a:solidFill>
                  <a:srgbClr val="001E45"/>
                </a:solidFill>
              </a:rPr>
              <a:t> : </a:t>
            </a:r>
            <a:r>
              <a:rPr lang="fr-FR" b="1" dirty="0">
                <a:solidFill>
                  <a:srgbClr val="001E45"/>
                </a:solidFill>
              </a:rPr>
              <a:t>1314</a:t>
            </a:r>
            <a:r>
              <a:rPr lang="fr-FR" dirty="0">
                <a:solidFill>
                  <a:srgbClr val="001E45"/>
                </a:solidFill>
              </a:rPr>
              <a:t> abonnés en 2024 vs 1118 en 2023 </a:t>
            </a:r>
            <a:r>
              <a:rPr lang="fr-FR" sz="1700" dirty="0">
                <a:solidFill>
                  <a:srgbClr val="001E45"/>
                </a:solidFill>
              </a:rPr>
              <a:t>(+16 par mois)</a:t>
            </a:r>
            <a:br>
              <a:rPr lang="fr-FR" sz="1700" dirty="0">
                <a:solidFill>
                  <a:srgbClr val="001E45"/>
                </a:solidFill>
              </a:rPr>
            </a:br>
            <a:endParaRPr lang="fr-FR" dirty="0">
              <a:solidFill>
                <a:srgbClr val="001E45"/>
              </a:solidFill>
            </a:endParaRPr>
          </a:p>
          <a:p>
            <a:pPr marL="457200" indent="-457200">
              <a:buClr>
                <a:srgbClr val="3A9998"/>
              </a:buClr>
              <a:buFont typeface="+mj-lt"/>
              <a:buAutoNum type="arabicPeriod"/>
            </a:pPr>
            <a:r>
              <a:rPr lang="fr-FR" dirty="0">
                <a:solidFill>
                  <a:srgbClr val="3A9998"/>
                </a:solidFill>
              </a:rPr>
              <a:t>ARTICLES</a:t>
            </a:r>
            <a:r>
              <a:rPr lang="fr-FR" dirty="0">
                <a:solidFill>
                  <a:srgbClr val="001E45"/>
                </a:solidFill>
              </a:rPr>
              <a:t> d’information dans journaux municipaux</a:t>
            </a:r>
            <a:br>
              <a:rPr lang="fr-FR" dirty="0">
                <a:solidFill>
                  <a:srgbClr val="001E45"/>
                </a:solidFill>
              </a:rPr>
            </a:br>
            <a:endParaRPr lang="fr-FR" dirty="0">
              <a:solidFill>
                <a:srgbClr val="001E45"/>
              </a:solidFill>
            </a:endParaRPr>
          </a:p>
          <a:p>
            <a:pPr marL="457200" indent="-457200">
              <a:buClr>
                <a:srgbClr val="485576"/>
              </a:buClr>
              <a:buFont typeface="+mj-lt"/>
              <a:buAutoNum type="arabicPeriod"/>
            </a:pPr>
            <a:r>
              <a:rPr lang="fr-FR" dirty="0">
                <a:solidFill>
                  <a:srgbClr val="001E45"/>
                </a:solidFill>
              </a:rPr>
              <a:t>Participation aux FORUMS des ASSOCIATIONS des communes en Sept.2024 </a:t>
            </a:r>
            <a:br>
              <a:rPr lang="fr-FR" dirty="0">
                <a:solidFill>
                  <a:srgbClr val="001E45"/>
                </a:solidFill>
              </a:rPr>
            </a:br>
            <a:endParaRPr lang="fr-FR" dirty="0">
              <a:solidFill>
                <a:srgbClr val="001E45"/>
              </a:solidFill>
            </a:endParaRPr>
          </a:p>
          <a:p>
            <a:pPr marL="457200" indent="-457200">
              <a:buClr>
                <a:srgbClr val="EF4E45"/>
              </a:buClr>
              <a:buFont typeface="+mj-lt"/>
              <a:buAutoNum type="arabicPeriod"/>
            </a:pPr>
            <a:r>
              <a:rPr lang="fr-FR" dirty="0">
                <a:solidFill>
                  <a:srgbClr val="001E45"/>
                </a:solidFill>
              </a:rPr>
              <a:t>Participation à des </a:t>
            </a:r>
            <a:r>
              <a:rPr lang="fr-FR" dirty="0">
                <a:solidFill>
                  <a:srgbClr val="EF4E45"/>
                </a:solidFill>
              </a:rPr>
              <a:t>MANIFESTATIONS</a:t>
            </a:r>
            <a:r>
              <a:rPr lang="fr-FR" dirty="0">
                <a:solidFill>
                  <a:srgbClr val="001E45"/>
                </a:solidFill>
              </a:rPr>
              <a:t> </a:t>
            </a:r>
            <a:r>
              <a:rPr lang="fr-FR" dirty="0">
                <a:solidFill>
                  <a:srgbClr val="EF4E45"/>
                </a:solidFill>
              </a:rPr>
              <a:t>REGIONALES</a:t>
            </a:r>
            <a:r>
              <a:rPr lang="fr-FR" dirty="0">
                <a:solidFill>
                  <a:srgbClr val="001E45"/>
                </a:solidFill>
              </a:rPr>
              <a:t> </a:t>
            </a:r>
            <a:br>
              <a:rPr lang="fr-FR" dirty="0">
                <a:solidFill>
                  <a:srgbClr val="001E45"/>
                </a:solidFill>
              </a:rPr>
            </a:br>
            <a:endParaRPr lang="fr-FR" dirty="0">
              <a:solidFill>
                <a:srgbClr val="001E45"/>
              </a:solidFill>
            </a:endParaRPr>
          </a:p>
          <a:p>
            <a:pPr marL="1028700" lvl="1" indent="-342900">
              <a:buClr>
                <a:srgbClr val="2175AB"/>
              </a:buClr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rgbClr val="156082"/>
                </a:solidFill>
              </a:rPr>
              <a:t>Forum des CADRES de France Travail à </a:t>
            </a:r>
            <a:r>
              <a:rPr lang="fr-FR" sz="1900" b="1" dirty="0">
                <a:solidFill>
                  <a:srgbClr val="156082"/>
                </a:solidFill>
              </a:rPr>
              <a:t>POISSY</a:t>
            </a:r>
            <a:r>
              <a:rPr lang="fr-FR" sz="1900" dirty="0">
                <a:solidFill>
                  <a:srgbClr val="156082"/>
                </a:solidFill>
              </a:rPr>
              <a:t> 6 fév.2024</a:t>
            </a:r>
            <a:br>
              <a:rPr lang="fr-FR" sz="1900" dirty="0">
                <a:solidFill>
                  <a:srgbClr val="156082"/>
                </a:solidFill>
              </a:rPr>
            </a:br>
            <a:endParaRPr lang="fr-FR" sz="1900" dirty="0">
              <a:solidFill>
                <a:srgbClr val="156082"/>
              </a:solidFill>
            </a:endParaRPr>
          </a:p>
          <a:p>
            <a:pPr marL="1028700" lvl="1" indent="-342900">
              <a:buClr>
                <a:srgbClr val="2175AB"/>
              </a:buClr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rgbClr val="156082"/>
                </a:solidFill>
              </a:rPr>
              <a:t>Salon de L’EMPLOI des Séniors Expérimentés à</a:t>
            </a:r>
            <a:r>
              <a:rPr lang="fr-FR" sz="1900" b="1" dirty="0">
                <a:solidFill>
                  <a:srgbClr val="156082"/>
                </a:solidFill>
              </a:rPr>
              <a:t> VERSAILLES</a:t>
            </a:r>
            <a:r>
              <a:rPr lang="fr-FR" sz="1900" dirty="0">
                <a:solidFill>
                  <a:srgbClr val="156082"/>
                </a:solidFill>
              </a:rPr>
              <a:t> 14 mars 2024</a:t>
            </a:r>
          </a:p>
          <a:p>
            <a:pPr>
              <a:buClr>
                <a:srgbClr val="EF4E45"/>
              </a:buClr>
            </a:pPr>
            <a:endParaRPr lang="fr-FR" dirty="0">
              <a:solidFill>
                <a:srgbClr val="156082"/>
              </a:solidFill>
            </a:endParaRP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endParaRPr lang="fr-FR" dirty="0">
              <a:solidFill>
                <a:srgbClr val="001E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431188A-F5BB-8955-FACF-21072FBE53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Témoignages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6B9B0C-51C4-E7A2-F063-241255125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602" y="1340768"/>
            <a:ext cx="8537030" cy="3384376"/>
          </a:xfrm>
        </p:spPr>
        <p:txBody>
          <a:bodyPr>
            <a:normAutofit/>
          </a:bodyPr>
          <a:lstStyle/>
          <a:p>
            <a:endParaRPr lang="fr-FR" sz="2000" dirty="0"/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Christine ANTOINE SIMONET </a:t>
            </a: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Leona MIZIN </a:t>
            </a: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Caroline MOUMINOUX</a:t>
            </a: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Stéphane AUDEGOND</a:t>
            </a:r>
          </a:p>
          <a:p>
            <a:endParaRPr lang="fr-FR" sz="2000" dirty="0"/>
          </a:p>
          <a:p>
            <a:r>
              <a:rPr lang="fr-FR" dirty="0"/>
              <a:t>	    					   </a:t>
            </a:r>
            <a:r>
              <a:rPr lang="fr-FR" sz="2000" dirty="0"/>
              <a:t>Raphaël FLORENTINY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848D93-3C81-2663-7776-6B007F6414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484784"/>
            <a:ext cx="2016224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4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090DA-AEA7-3597-DF69-27B136413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E16317C-6D24-E0F2-06A3-3A25034EB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Témoignages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1FE7E96-9CED-7A29-A4AB-09AC977849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dirty="0"/>
              <a:t>Retour </a:t>
            </a:r>
            <a:r>
              <a:rPr lang="fr-FR" dirty="0" err="1"/>
              <a:t>d’Exp</a:t>
            </a:r>
            <a:r>
              <a:rPr lang="fr-FR" sz="2400" dirty="0" err="1">
                <a:latin typeface="Abadi" panose="020B0604020104020204" pitchFamily="34" charset="0"/>
              </a:rPr>
              <a:t>É</a:t>
            </a:r>
            <a:r>
              <a:rPr lang="fr-FR" dirty="0" err="1"/>
              <a:t>rience</a:t>
            </a:r>
            <a:r>
              <a:rPr lang="fr-FR" dirty="0"/>
              <a:t> ACE78 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AE8188-FE69-727E-643C-E609A3851B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457200" indent="-457200">
              <a:buClr>
                <a:srgbClr val="EF4E45"/>
              </a:buClr>
              <a:buFont typeface="+mj-lt"/>
              <a:buAutoNum type="arabicPeriod"/>
            </a:pPr>
            <a:r>
              <a:rPr lang="fr-FR" dirty="0">
                <a:solidFill>
                  <a:srgbClr val="001E45"/>
                </a:solidFill>
              </a:rPr>
              <a:t>De votre point de vue, quelles sont les </a:t>
            </a:r>
            <a:r>
              <a:rPr lang="fr-FR" dirty="0">
                <a:solidFill>
                  <a:srgbClr val="FF0000"/>
                </a:solidFill>
              </a:rPr>
              <a:t>trois compétences </a:t>
            </a:r>
            <a:r>
              <a:rPr lang="fr-FR" dirty="0">
                <a:solidFill>
                  <a:srgbClr val="001E45"/>
                </a:solidFill>
              </a:rPr>
              <a:t>(savoir, savoir faire ou savoir être)   que vous pensez avoir développées au cours de votre parcours à l’ACE ?</a:t>
            </a:r>
          </a:p>
          <a:p>
            <a:pPr marL="457200" indent="-457200">
              <a:buFont typeface="+mj-lt"/>
              <a:buAutoNum type="arabicPeriod"/>
            </a:pPr>
            <a:endParaRPr lang="fr-FR" dirty="0">
              <a:solidFill>
                <a:srgbClr val="001E45"/>
              </a:solidFill>
            </a:endParaRPr>
          </a:p>
          <a:p>
            <a:pPr marL="457200" indent="-457200">
              <a:buClr>
                <a:srgbClr val="2175AB"/>
              </a:buClr>
              <a:buFont typeface="+mj-lt"/>
              <a:buAutoNum type="arabicPeriod"/>
            </a:pPr>
            <a:r>
              <a:rPr lang="fr-FR" dirty="0">
                <a:solidFill>
                  <a:srgbClr val="001E45"/>
                </a:solidFill>
              </a:rPr>
              <a:t>Quels ont été les </a:t>
            </a:r>
            <a:r>
              <a:rPr lang="fr-FR" dirty="0">
                <a:solidFill>
                  <a:srgbClr val="2175AB"/>
                </a:solidFill>
              </a:rPr>
              <a:t>apports du groupe </a:t>
            </a:r>
            <a:r>
              <a:rPr lang="fr-FR" dirty="0">
                <a:solidFill>
                  <a:srgbClr val="001E45"/>
                </a:solidFill>
              </a:rPr>
              <a:t>dans votre expérience à l’ACE ?</a:t>
            </a:r>
          </a:p>
          <a:p>
            <a:pPr marL="457200" indent="-457200">
              <a:buFont typeface="+mj-lt"/>
              <a:buAutoNum type="arabicPeriod"/>
            </a:pPr>
            <a:endParaRPr lang="fr-FR" dirty="0">
              <a:solidFill>
                <a:srgbClr val="001E45"/>
              </a:solidFill>
            </a:endParaRPr>
          </a:p>
          <a:p>
            <a:pPr marL="457200" indent="-457200">
              <a:buClr>
                <a:srgbClr val="3A9998"/>
              </a:buClr>
              <a:buFont typeface="+mj-lt"/>
              <a:buAutoNum type="arabicPeriod"/>
            </a:pPr>
            <a:r>
              <a:rPr lang="fr-FR" dirty="0">
                <a:solidFill>
                  <a:srgbClr val="001E45"/>
                </a:solidFill>
              </a:rPr>
              <a:t>Quel a été le </a:t>
            </a:r>
            <a:r>
              <a:rPr lang="fr-FR" dirty="0">
                <a:solidFill>
                  <a:srgbClr val="3A9998"/>
                </a:solidFill>
              </a:rPr>
              <a:t>rôle de la pédagogie de l’ACE </a:t>
            </a:r>
            <a:r>
              <a:rPr lang="fr-FR" dirty="0">
                <a:solidFill>
                  <a:srgbClr val="001E45"/>
                </a:solidFill>
              </a:rPr>
              <a:t>dans votre bilan et notamment l’alternance ateliers en groupe et suivi individuel ?</a:t>
            </a:r>
          </a:p>
          <a:p>
            <a:endParaRPr lang="fr-FR" dirty="0">
              <a:solidFill>
                <a:srgbClr val="001E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0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1283844-1DE3-2059-3806-E33E6F45FF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Assemblée générale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CC8B0B-7F57-D074-DBA4-84330738DE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58F4F4-68A8-1BDB-8B25-3384BF8B08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001E45"/>
                </a:solidFill>
              </a:rPr>
              <a:t>BILAN 2024 </a:t>
            </a:r>
            <a:r>
              <a:rPr lang="fr-FR" sz="1600" dirty="0">
                <a:solidFill>
                  <a:srgbClr val="001E45"/>
                </a:solidFill>
              </a:rPr>
              <a:t>(Laurent TURLAY - Michel GAULT - Sophie LEGER) </a:t>
            </a:r>
            <a:br>
              <a:rPr lang="fr-FR" sz="1600" dirty="0">
                <a:solidFill>
                  <a:srgbClr val="001E45"/>
                </a:solidFill>
              </a:rPr>
            </a:br>
            <a:endParaRPr lang="fr-FR" sz="1800" dirty="0">
              <a:solidFill>
                <a:srgbClr val="001E4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001E45"/>
                </a:solidFill>
              </a:rPr>
              <a:t>TEMOIGNAGES </a:t>
            </a:r>
            <a:r>
              <a:rPr lang="fr-FR" sz="1600" dirty="0">
                <a:solidFill>
                  <a:srgbClr val="001E45"/>
                </a:solidFill>
              </a:rPr>
              <a:t>(Raphaël FLORENTINY)    </a:t>
            </a:r>
            <a:br>
              <a:rPr lang="fr-FR" dirty="0">
                <a:solidFill>
                  <a:srgbClr val="001E45"/>
                </a:solidFill>
              </a:rPr>
            </a:br>
            <a:endParaRPr lang="fr-FR" dirty="0">
              <a:solidFill>
                <a:srgbClr val="001E4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001E45"/>
                </a:solidFill>
              </a:rPr>
              <a:t>PLAN D’ACTIONS 2025 </a:t>
            </a:r>
            <a:r>
              <a:rPr lang="fr-FR" sz="1600" dirty="0">
                <a:solidFill>
                  <a:srgbClr val="001E45"/>
                </a:solidFill>
              </a:rPr>
              <a:t>(Françoise VINCENT)</a:t>
            </a:r>
            <a:br>
              <a:rPr lang="fr-FR" sz="1600" dirty="0">
                <a:solidFill>
                  <a:srgbClr val="001E45"/>
                </a:solidFill>
              </a:rPr>
            </a:br>
            <a:endParaRPr lang="fr-FR" dirty="0">
              <a:solidFill>
                <a:srgbClr val="001E4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001E45"/>
                </a:solidFill>
              </a:rPr>
              <a:t>COMPTE RENDU FINANCIER 2024 ET BUDGET 2025 </a:t>
            </a:r>
            <a:r>
              <a:rPr lang="fr-FR" sz="1600" dirty="0">
                <a:solidFill>
                  <a:srgbClr val="001E45"/>
                </a:solidFill>
              </a:rPr>
              <a:t>(Dominique ROLE)</a:t>
            </a:r>
            <a:br>
              <a:rPr lang="fr-FR" sz="1600" dirty="0">
                <a:solidFill>
                  <a:srgbClr val="001E45"/>
                </a:solidFill>
              </a:rPr>
            </a:br>
            <a:endParaRPr lang="fr-FR" sz="1600" dirty="0">
              <a:solidFill>
                <a:srgbClr val="001E4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001E45"/>
                </a:solidFill>
              </a:rPr>
              <a:t>RÉSOLUTIONS </a:t>
            </a:r>
            <a:r>
              <a:rPr lang="fr-FR" sz="1600" dirty="0">
                <a:solidFill>
                  <a:srgbClr val="001E45"/>
                </a:solidFill>
              </a:rPr>
              <a:t>(Bruno de CENIVAL) </a:t>
            </a:r>
            <a:br>
              <a:rPr lang="fr-FR" sz="1600" dirty="0">
                <a:solidFill>
                  <a:srgbClr val="001E45"/>
                </a:solidFill>
              </a:rPr>
            </a:br>
            <a:endParaRPr lang="fr-FR" dirty="0">
              <a:solidFill>
                <a:srgbClr val="001E4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001E45"/>
                </a:solidFill>
              </a:rPr>
              <a:t>ÉLECTIONS AU CONSEIL D’ADMINISTRATION </a:t>
            </a:r>
            <a:r>
              <a:rPr lang="fr-FR" sz="1600" dirty="0">
                <a:solidFill>
                  <a:srgbClr val="001E45"/>
                </a:solidFill>
              </a:rPr>
              <a:t>(Bruno de CENIVAL)   </a:t>
            </a:r>
            <a:br>
              <a:rPr lang="fr-FR" sz="1800" dirty="0">
                <a:solidFill>
                  <a:srgbClr val="001E45"/>
                </a:solidFill>
              </a:rPr>
            </a:br>
            <a:endParaRPr lang="fr-FR" dirty="0">
              <a:solidFill>
                <a:srgbClr val="001E4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001E45"/>
                </a:solidFill>
              </a:rPr>
              <a:t>QUESTIONS DIVERSES </a:t>
            </a:r>
          </a:p>
        </p:txBody>
      </p:sp>
    </p:spTree>
    <p:extLst>
      <p:ext uri="{BB962C8B-B14F-4D97-AF65-F5344CB8AC3E}">
        <p14:creationId xmlns:p14="http://schemas.microsoft.com/office/powerpoint/2010/main" val="44461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CA204-FAD7-B2E8-87F6-57A77FC45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FABA0D7-5BE4-C22D-2B42-A6040B742C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Témoignages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D74010-3875-E8F1-AA88-DBC332EDF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602" y="1340768"/>
            <a:ext cx="8537030" cy="3384376"/>
          </a:xfrm>
        </p:spPr>
        <p:txBody>
          <a:bodyPr>
            <a:normAutofit/>
          </a:bodyPr>
          <a:lstStyle/>
          <a:p>
            <a:endParaRPr lang="fr-FR" sz="2000" dirty="0"/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Christine ANTOINE SIMONET </a:t>
            </a: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Leona MIZIN </a:t>
            </a: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Caroline MOUMINOUX</a:t>
            </a: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Stéphane AUDEGOND</a:t>
            </a:r>
          </a:p>
          <a:p>
            <a:endParaRPr lang="fr-FR" sz="2000" dirty="0"/>
          </a:p>
          <a:p>
            <a:r>
              <a:rPr lang="fr-FR" dirty="0"/>
              <a:t>	    					   </a:t>
            </a:r>
            <a:r>
              <a:rPr lang="fr-FR" sz="2000" dirty="0"/>
              <a:t>Raphaël FLORENTINY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F34AB2-0216-2993-89B4-47ACAE7B15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484784"/>
            <a:ext cx="2016224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21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74BB4-70A0-FB5B-04B1-AC61A325B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B6547CF-08F6-FFBC-D14C-B617050684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Plan d’action 2025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AE6509-349E-8F4E-A860-6D99741F0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602" y="1340768"/>
            <a:ext cx="8537030" cy="3384376"/>
          </a:xfrm>
        </p:spPr>
        <p:txBody>
          <a:bodyPr/>
          <a:lstStyle/>
          <a:p>
            <a:r>
              <a:rPr lang="fr-FR" dirty="0"/>
              <a:t> </a:t>
            </a:r>
          </a:p>
          <a:p>
            <a:endParaRPr lang="fr-FR" sz="2000" dirty="0"/>
          </a:p>
          <a:p>
            <a:endParaRPr lang="fr-FR" dirty="0"/>
          </a:p>
          <a:p>
            <a:endParaRPr lang="fr-FR" sz="2000" dirty="0"/>
          </a:p>
          <a:p>
            <a:endParaRPr lang="fr-FR" dirty="0"/>
          </a:p>
          <a:p>
            <a:endParaRPr lang="fr-FR" sz="2000" dirty="0"/>
          </a:p>
          <a:p>
            <a:r>
              <a:rPr lang="fr-FR" dirty="0"/>
              <a:t>						        Françoise VINCENT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4B7E06-8C74-3C5A-8F7F-A3B7DB7E2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1412776"/>
            <a:ext cx="1836789" cy="22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28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48C93-82DE-95B4-7674-9E21EF069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3E8CFF1-A198-9A18-28CF-91FC6C4C44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Plan d’action 2025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B74FB48-D34C-56BB-AA09-DCBEC0E4C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Projets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2A4F16-36FC-E589-7201-25321C524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772816"/>
            <a:ext cx="11572726" cy="5085184"/>
          </a:xfrm>
        </p:spPr>
        <p:txBody>
          <a:bodyPr anchor="ctr"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001E45"/>
                </a:solidFill>
              </a:rPr>
              <a:t>Poursuite du développement des dispositifs </a:t>
            </a:r>
            <a:r>
              <a:rPr lang="fr-FR" dirty="0">
                <a:solidFill>
                  <a:srgbClr val="485576"/>
                </a:solidFill>
              </a:rPr>
              <a:t> </a:t>
            </a:r>
            <a:r>
              <a:rPr lang="fr-FR" b="1" dirty="0">
                <a:solidFill>
                  <a:srgbClr val="485576"/>
                </a:solidFill>
              </a:rPr>
              <a:t>« CADRES EN POSTE » </a:t>
            </a:r>
            <a:r>
              <a:rPr lang="fr-FR" dirty="0">
                <a:solidFill>
                  <a:srgbClr val="001E45"/>
                </a:solidFill>
              </a:rPr>
              <a:t>et </a:t>
            </a:r>
            <a:r>
              <a:rPr lang="fr-FR" b="1" dirty="0">
                <a:solidFill>
                  <a:srgbClr val="001E45"/>
                </a:solidFill>
              </a:rPr>
              <a:t>« </a:t>
            </a:r>
            <a:r>
              <a:rPr lang="fr-FR" b="1" dirty="0">
                <a:solidFill>
                  <a:srgbClr val="485576"/>
                </a:solidFill>
              </a:rPr>
              <a:t>JEUNES</a:t>
            </a:r>
            <a:r>
              <a:rPr lang="fr-FR" b="1" dirty="0">
                <a:solidFill>
                  <a:srgbClr val="001E45"/>
                </a:solidFill>
              </a:rPr>
              <a:t> »</a:t>
            </a:r>
          </a:p>
          <a:p>
            <a:pPr marL="457200" indent="-457200">
              <a:buFont typeface="+mj-lt"/>
              <a:buAutoNum type="arabicPeriod"/>
            </a:pPr>
            <a:endParaRPr lang="fr-FR" b="1" dirty="0">
              <a:solidFill>
                <a:srgbClr val="001E4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001E45"/>
                </a:solidFill>
              </a:rPr>
              <a:t>Développement de l’ accompagnement à l’utilisation de</a:t>
            </a:r>
            <a:r>
              <a:rPr lang="fr-FR" b="1" dirty="0">
                <a:solidFill>
                  <a:srgbClr val="001E45"/>
                </a:solidFill>
              </a:rPr>
              <a:t> </a:t>
            </a:r>
            <a:r>
              <a:rPr lang="fr-FR" b="1" dirty="0">
                <a:solidFill>
                  <a:srgbClr val="EF4E45"/>
                </a:solidFill>
              </a:rPr>
              <a:t>l’IA</a:t>
            </a:r>
            <a:r>
              <a:rPr lang="fr-FR" b="1" dirty="0">
                <a:solidFill>
                  <a:srgbClr val="001E45"/>
                </a:solidFill>
              </a:rPr>
              <a:t>  </a:t>
            </a:r>
            <a:r>
              <a:rPr lang="fr-FR" dirty="0">
                <a:solidFill>
                  <a:srgbClr val="001E45"/>
                </a:solidFill>
              </a:rPr>
              <a:t>dans les process</a:t>
            </a:r>
          </a:p>
          <a:p>
            <a:pPr marL="457200" indent="-457200">
              <a:buFont typeface="+mj-lt"/>
              <a:buAutoNum type="arabicPeriod"/>
            </a:pPr>
            <a:endParaRPr lang="fr-FR" dirty="0">
              <a:solidFill>
                <a:srgbClr val="001E4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001E45"/>
                </a:solidFill>
              </a:rPr>
              <a:t>Intégration de</a:t>
            </a:r>
            <a:r>
              <a:rPr lang="fr-FR" b="1" dirty="0">
                <a:solidFill>
                  <a:srgbClr val="001E45"/>
                </a:solidFill>
              </a:rPr>
              <a:t> nouveaux animateurs</a:t>
            </a:r>
          </a:p>
          <a:p>
            <a:pPr marL="457200" indent="-457200">
              <a:buFont typeface="+mj-lt"/>
              <a:buAutoNum type="arabicPeriod"/>
            </a:pPr>
            <a:endParaRPr lang="fr-FR" dirty="0">
              <a:solidFill>
                <a:srgbClr val="001E4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001E45"/>
                </a:solidFill>
              </a:rPr>
              <a:t>Mise en accent sur les relations avec </a:t>
            </a:r>
            <a:r>
              <a:rPr lang="fr-FR" b="1" dirty="0">
                <a:solidFill>
                  <a:srgbClr val="2175AB"/>
                </a:solidFill>
              </a:rPr>
              <a:t>FRANCE TRAVAIL</a:t>
            </a:r>
          </a:p>
          <a:p>
            <a:pPr marL="457200" indent="-457200">
              <a:buFont typeface="+mj-lt"/>
              <a:buAutoNum type="arabicPeriod"/>
            </a:pPr>
            <a:endParaRPr lang="fr-FR" dirty="0">
              <a:solidFill>
                <a:srgbClr val="001E4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001E45"/>
                </a:solidFill>
              </a:rPr>
              <a:t>Participations aux différents </a:t>
            </a:r>
            <a:r>
              <a:rPr lang="fr-FR" b="1" dirty="0">
                <a:solidFill>
                  <a:srgbClr val="3A9998"/>
                </a:solidFill>
              </a:rPr>
              <a:t>FORUMS EMPLOI </a:t>
            </a:r>
            <a:r>
              <a:rPr lang="fr-FR" dirty="0">
                <a:solidFill>
                  <a:srgbClr val="001E45"/>
                </a:solidFill>
              </a:rPr>
              <a:t>du périmètre : Versailles et autres…</a:t>
            </a:r>
          </a:p>
          <a:p>
            <a:pPr marL="457200" indent="-457200">
              <a:buFont typeface="+mj-lt"/>
              <a:buAutoNum type="arabicPeriod"/>
            </a:pPr>
            <a:endParaRPr lang="fr-FR" dirty="0">
              <a:solidFill>
                <a:srgbClr val="001E4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Participation aux </a:t>
            </a:r>
            <a:r>
              <a:rPr lang="fr-FR" b="1" dirty="0">
                <a:solidFill>
                  <a:schemeClr val="tx1"/>
                </a:solidFill>
              </a:rPr>
              <a:t>FORUMS des associations</a:t>
            </a:r>
          </a:p>
          <a:p>
            <a:pPr marL="457200" indent="-457200">
              <a:buFont typeface="+mj-lt"/>
              <a:buAutoNum type="arabicPeriod"/>
            </a:pPr>
            <a:endParaRPr lang="fr-FR" dirty="0">
              <a:solidFill>
                <a:srgbClr val="001E4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001E45"/>
                </a:solidFill>
              </a:rPr>
              <a:t>Nouvelles </a:t>
            </a:r>
            <a:r>
              <a:rPr lang="fr-FR" b="1" dirty="0">
                <a:solidFill>
                  <a:srgbClr val="485576"/>
                </a:solidFill>
              </a:rPr>
              <a:t>CONFÉRENCES</a:t>
            </a:r>
            <a:r>
              <a:rPr lang="fr-FR" dirty="0">
                <a:solidFill>
                  <a:srgbClr val="001E45"/>
                </a:solidFill>
              </a:rPr>
              <a:t> sur l’emploi et autres : thèmes à venir</a:t>
            </a:r>
            <a:br>
              <a:rPr lang="fr-FR" dirty="0">
                <a:solidFill>
                  <a:schemeClr val="tx1"/>
                </a:solidFill>
              </a:rPr>
            </a:br>
            <a:endParaRPr lang="fr-FR" b="1" dirty="0">
              <a:solidFill>
                <a:srgbClr val="EF4E4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001E45"/>
                </a:solidFill>
              </a:rPr>
              <a:t>Préparation de l’audit de renouvellement de la certification </a:t>
            </a:r>
            <a:r>
              <a:rPr lang="fr-FR" b="1" dirty="0">
                <a:solidFill>
                  <a:srgbClr val="EF4E45"/>
                </a:solidFill>
              </a:rPr>
              <a:t>QUALIOPI</a:t>
            </a:r>
            <a:endParaRPr lang="fr-FR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FR" dirty="0">
              <a:solidFill>
                <a:srgbClr val="001E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B3DB9-FA7D-8084-7B1A-38771F62C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0ECC1C9-1CB2-7DE8-E050-9A59702572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Bilan 2024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2B8844-7003-28E9-9B81-79C807FE51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Chiffres clés 2024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9B49B6E-7367-3A9A-12A0-5B22EBF70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578" y="2204865"/>
            <a:ext cx="8825062" cy="403244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					         </a:t>
            </a:r>
            <a:r>
              <a:rPr lang="fr-FR" sz="2400" dirty="0"/>
              <a:t>Dominique ROLE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9AE77E-7AB9-2A8D-E9F8-7087AF2FF1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2276873"/>
            <a:ext cx="1800200" cy="22322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197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FAC54-312A-FF11-E445-311D5BC35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984C329-F9FB-D059-4CF4-F560FFE9B2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finances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D1ED21-843B-DF04-E704-8BDDF749E3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Compte rendu financier 2024 - Recettes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6F8F40-C58E-D632-3A93-B4D9DD8A45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804672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84"/>
            </a:pPr>
            <a:r>
              <a:rPr kumimoji="0" lang="fr-FR" sz="1584" b="1" i="0" u="none" strike="noStrike" kern="1200" cap="small" spc="0" normalizeH="0" baseline="0" noProof="0" dirty="0">
                <a:ln>
                  <a:noFill/>
                </a:ln>
                <a:solidFill>
                  <a:srgbClr val="2175A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2112" b="1" i="0" u="none" strike="noStrike" kern="1200" cap="small" spc="0" normalizeH="0" baseline="0" noProof="0" dirty="0">
                <a:ln>
                  <a:noFill/>
                </a:ln>
                <a:solidFill>
                  <a:srgbClr val="2175A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Recettes en hausse de 17 % par rapport a 2023 </a:t>
            </a:r>
          </a:p>
          <a:p>
            <a:pPr marL="0" marR="0" lvl="0" indent="0" algn="ctr" defTabSz="804672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12"/>
            </a:pPr>
            <a:r>
              <a:rPr kumimoji="0" lang="fr-FR" sz="2112" b="0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 Principales sources de recettes</a:t>
            </a:r>
          </a:p>
          <a:p>
            <a:pPr marL="0" marR="0" lvl="0" indent="0" algn="l" defTabSz="804672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84"/>
            </a:pPr>
            <a:endParaRPr kumimoji="0" lang="fr-FR" sz="1584" b="0" i="0" u="none" strike="noStrike" kern="1200" cap="small" spc="0" normalizeH="0" baseline="0" noProof="0" dirty="0">
              <a:ln>
                <a:noFill/>
              </a:ln>
              <a:solidFill>
                <a:srgbClr val="4853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8" indent="3419855" algn="l" defTabSz="804672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84" cap="small">
                <a:solidFill>
                  <a:srgbClr val="4853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fr-FR" sz="1584" b="1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2023                 2023                  2024               2024</a:t>
            </a:r>
          </a:p>
          <a:p>
            <a:pPr marL="0" marR="0" lvl="8" indent="3419855" algn="l" defTabSz="804672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84" cap="small">
                <a:solidFill>
                  <a:srgbClr val="4853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fr-FR" sz="1584" b="0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</a:t>
            </a:r>
            <a:r>
              <a:rPr kumimoji="0" lang="fr-FR" sz="1232" b="0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Euros                        %                            Euros                      %</a:t>
            </a:r>
          </a:p>
          <a:p>
            <a:pPr marL="0" marR="0" lvl="0" indent="0" algn="l" defTabSz="804672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84"/>
            </a:pPr>
            <a:r>
              <a:rPr kumimoji="0" lang="fr-FR" sz="1584" b="0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Subventions communes  </a:t>
            </a:r>
            <a:r>
              <a:rPr kumimoji="0" lang="fr-FR" sz="1232" b="0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               </a:t>
            </a:r>
            <a:r>
              <a:rPr kumimoji="0" lang="fr-FR" sz="1584" b="0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16 900               41 %                17 400               36 %</a:t>
            </a:r>
          </a:p>
          <a:p>
            <a:pPr marL="0" marR="0" lvl="0" indent="0" algn="l" defTabSz="804672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84"/>
            </a:pPr>
            <a:r>
              <a:rPr kumimoji="0" lang="fr-FR" sz="1584" b="0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Contributions candidats                       15 360               37                    25 865               53</a:t>
            </a:r>
          </a:p>
          <a:p>
            <a:pPr marL="0" marR="0" lvl="0" indent="0" algn="l" defTabSz="804672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32"/>
            </a:pPr>
            <a:r>
              <a:rPr kumimoji="0" lang="fr-FR" sz="1584" b="0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Dons </a:t>
            </a:r>
            <a:r>
              <a:rPr kumimoji="0" lang="fr-FR" sz="1232" b="0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                                                            </a:t>
            </a:r>
            <a:r>
              <a:rPr kumimoji="0" lang="fr-FR" sz="1584" b="0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7 300               17                      4 525                 9  </a:t>
            </a:r>
            <a:r>
              <a:rPr kumimoji="0" lang="fr-FR" sz="1232" b="0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</a:p>
          <a:p>
            <a:pPr marL="0" marR="0" lvl="0" indent="0" algn="l" defTabSz="804672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32"/>
            </a:pPr>
            <a:r>
              <a:rPr kumimoji="0" lang="fr-FR" sz="1584" b="0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Divers et </a:t>
            </a:r>
            <a:r>
              <a:rPr kumimoji="0" lang="fr-FR" sz="1584" b="0" i="0" u="none" strike="noStrike" kern="1200" cap="small" spc="0" normalizeH="0" baseline="0" noProof="0" dirty="0" err="1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Int.finan</a:t>
            </a:r>
            <a:r>
              <a:rPr kumimoji="0" lang="fr-FR" sz="1584" b="0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      </a:t>
            </a:r>
            <a:r>
              <a:rPr kumimoji="0" lang="fr-FR" sz="1232" b="0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                     </a:t>
            </a:r>
            <a:r>
              <a:rPr kumimoji="0" lang="fr-FR" sz="1584" b="0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2 320                 5                      1 112                 2</a:t>
            </a:r>
          </a:p>
          <a:p>
            <a:pPr marL="0" marR="0" lvl="8" indent="3375152" algn="l" defTabSz="804672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32" cap="small">
                <a:solidFill>
                  <a:srgbClr val="4853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fr-FR" sz="1584" b="0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———-                                      ———-</a:t>
            </a:r>
          </a:p>
          <a:p>
            <a:pPr marL="0" marR="0" lvl="1" indent="553212" algn="l" defTabSz="804672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84"/>
            </a:pPr>
            <a:r>
              <a:rPr kumimoji="0" lang="fr-FR" sz="1600" b="1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Total                                              41 880              </a:t>
            </a:r>
            <a:r>
              <a:rPr kumimoji="0" lang="fr-FR" sz="1600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100 %</a:t>
            </a:r>
            <a:r>
              <a:rPr kumimoji="0" lang="fr-FR" sz="1600" b="1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 48 902            </a:t>
            </a:r>
            <a:r>
              <a:rPr kumimoji="0" lang="fr-FR" sz="1600" i="0" u="none" strike="noStrike" kern="120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100 %</a:t>
            </a:r>
          </a:p>
          <a:p>
            <a:pPr marL="0" marR="0" lvl="0" indent="0" algn="l" defTabSz="804672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84"/>
            </a:pPr>
            <a:endParaRPr kumimoji="0" lang="fr-FR" sz="1584" b="0" i="0" u="none" strike="noStrike" kern="1200" cap="small" spc="0" normalizeH="0" baseline="0" noProof="0" dirty="0">
              <a:ln>
                <a:noFill/>
              </a:ln>
              <a:solidFill>
                <a:srgbClr val="4853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804672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84"/>
            </a:pPr>
            <a:r>
              <a:rPr kumimoji="0" lang="fr-FR" sz="1584" b="1" i="0" u="none" strike="noStrike" kern="1200" cap="small" spc="0" normalizeH="0" baseline="0" noProof="0" dirty="0">
                <a:ln>
                  <a:noFill/>
                </a:ln>
                <a:solidFill>
                  <a:srgbClr val="2175A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   Nombre de Candidats                     49                                              69             + 20                                 </a:t>
            </a:r>
            <a:endParaRPr lang="fr-FR" b="1" dirty="0">
              <a:solidFill>
                <a:srgbClr val="217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0742A-82E9-58CB-9297-85F4B2052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2A30540-5131-2097-469D-40650F7C9E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finances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C7554E3-7127-F551-26AA-B4FFCC857E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Compte rendu financier 2024 - Charges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2A2C28-FA0D-6E01-D376-33CF067D82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768095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12"/>
            </a:pPr>
            <a:r>
              <a:rPr kumimoji="0" lang="fr-FR" sz="1512" b="0" i="0" u="none" strike="noStrike" kern="0" cap="small" spc="0" normalizeH="0" baseline="0" noProof="0" dirty="0">
                <a:ln>
                  <a:noFill/>
                </a:ln>
                <a:solidFill>
                  <a:srgbClr val="2175A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2016" b="1" i="0" u="none" strike="noStrike" kern="0" cap="small" spc="0" normalizeH="0" baseline="0" noProof="0" dirty="0">
                <a:ln>
                  <a:noFill/>
                </a:ln>
                <a:solidFill>
                  <a:srgbClr val="2175A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Charges en baisse de 9 % par rapport a 2023 </a:t>
            </a:r>
          </a:p>
          <a:p>
            <a:pPr marL="0" marR="0" lvl="0" indent="0" algn="ctr" defTabSz="768095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16"/>
            </a:pPr>
            <a:r>
              <a:rPr kumimoji="0" lang="fr-FR" sz="2016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Principaux postes de charges</a:t>
            </a:r>
          </a:p>
          <a:p>
            <a:pPr marL="0" marR="0" lvl="0" indent="0" algn="l" defTabSz="768095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12"/>
            </a:pPr>
            <a:endParaRPr kumimoji="0" lang="fr-FR" sz="1512" b="0" i="0" u="none" strike="noStrike" kern="0" cap="small" spc="0" normalizeH="0" baseline="0" noProof="0" dirty="0">
              <a:ln>
                <a:noFill/>
              </a:ln>
              <a:solidFill>
                <a:srgbClr val="4853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8" indent="3264407" algn="l" defTabSz="768095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12" cap="small">
                <a:solidFill>
                  <a:srgbClr val="4853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fr-FR" sz="1512" b="1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2023            2023                  2024               2024</a:t>
            </a:r>
          </a:p>
          <a:p>
            <a:pPr marL="0" marR="0" lvl="8" indent="3264407" algn="l" defTabSz="768095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12" cap="small">
                <a:solidFill>
                  <a:srgbClr val="4853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fr-FR" sz="1512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</a:t>
            </a:r>
            <a:r>
              <a:rPr kumimoji="0" lang="fr-FR" sz="1175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Euros                   %                           Euros                     %</a:t>
            </a:r>
          </a:p>
          <a:p>
            <a:pPr marL="0" marR="0" lvl="0" indent="0" algn="l" defTabSz="768095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12"/>
            </a:pPr>
            <a:r>
              <a:rPr kumimoji="0" lang="fr-FR" sz="1512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Salaires et charges soc. </a:t>
            </a:r>
            <a:r>
              <a:rPr kumimoji="0" lang="fr-FR" sz="1175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                     </a:t>
            </a:r>
            <a:r>
              <a:rPr kumimoji="0" lang="fr-FR" sz="1512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19 309            43 %               22 150              53 %</a:t>
            </a:r>
          </a:p>
          <a:p>
            <a:pPr marL="0" marR="0" lvl="0" indent="0" algn="l" defTabSz="768095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12"/>
            </a:pPr>
            <a:r>
              <a:rPr kumimoji="0" lang="fr-FR" sz="1512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Charges / locaux /Tel.                                13 952            30                     7 294              17</a:t>
            </a:r>
          </a:p>
          <a:p>
            <a:pPr marL="0" marR="0" lvl="0" indent="0" algn="l" defTabSz="768095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75"/>
            </a:pPr>
            <a:r>
              <a:rPr kumimoji="0" lang="fr-FR" sz="1512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Communication/Doc/Mat. </a:t>
            </a:r>
            <a:r>
              <a:rPr kumimoji="0" lang="fr-FR" sz="1512" b="0" i="0" u="none" strike="noStrike" kern="0" cap="small" spc="0" normalizeH="0" baseline="0" noProof="0" dirty="0" err="1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Pedago</a:t>
            </a:r>
            <a:r>
              <a:rPr kumimoji="0" lang="fr-FR" sz="1175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        </a:t>
            </a:r>
            <a:r>
              <a:rPr kumimoji="0" lang="fr-FR" sz="1512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2 315              5                     6 185              15  </a:t>
            </a:r>
          </a:p>
          <a:p>
            <a:pPr marL="0" marR="0" lvl="0" indent="0" algn="l" defTabSz="768095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75"/>
            </a:pPr>
            <a:r>
              <a:rPr kumimoji="0" lang="fr-FR" sz="1512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</a:t>
            </a:r>
            <a:r>
              <a:rPr kumimoji="0" lang="fr-FR" sz="1512" b="0" i="0" u="none" strike="noStrike" kern="0" cap="small" spc="0" normalizeH="0" baseline="0" noProof="0" dirty="0" err="1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Qualiopi</a:t>
            </a:r>
            <a:r>
              <a:rPr kumimoji="0" lang="fr-FR" sz="1175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fr-FR" sz="1512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</a:t>
            </a:r>
            <a:r>
              <a:rPr kumimoji="0" lang="fr-FR" sz="1175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                         </a:t>
            </a:r>
            <a:r>
              <a:rPr kumimoji="0" lang="fr-FR" sz="1512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       4 310              9                     1 077                3</a:t>
            </a:r>
          </a:p>
          <a:p>
            <a:pPr marL="0" marR="0" lvl="0" indent="0" algn="l" defTabSz="768095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75"/>
            </a:pPr>
            <a:r>
              <a:rPr kumimoji="0" lang="fr-FR" sz="1512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Divers                                                             6 109</a:t>
            </a:r>
            <a:r>
              <a:rPr kumimoji="0" lang="fr-FR" sz="1512" b="0" i="0" u="none" strike="noStrike" kern="0" cap="small" spc="0" normalizeH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1512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13                     5 216              12</a:t>
            </a:r>
          </a:p>
          <a:p>
            <a:pPr marL="0" marR="0" lvl="8" indent="3221735" algn="l" defTabSz="768095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75" cap="small">
                <a:solidFill>
                  <a:srgbClr val="4853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fr-FR" sz="1512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———-                                  ———-</a:t>
            </a:r>
          </a:p>
          <a:p>
            <a:pPr marL="0" marR="0" lvl="1" indent="528065" algn="l" defTabSz="768095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12"/>
            </a:pPr>
            <a:r>
              <a:rPr kumimoji="0" lang="fr-FR" sz="1600" b="1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Total                                                  45 995          </a:t>
            </a:r>
            <a:r>
              <a:rPr kumimoji="0" lang="fr-FR" sz="150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100</a:t>
            </a:r>
            <a:r>
              <a:rPr kumimoji="0" lang="fr-FR" sz="1500" b="1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1600" b="1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%           41 922           </a:t>
            </a:r>
            <a:r>
              <a:rPr kumimoji="0" lang="fr-FR" sz="150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100 %</a:t>
            </a:r>
          </a:p>
          <a:p>
            <a:pPr marL="0" marR="0" lvl="0" indent="0" algn="l" defTabSz="768095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12"/>
            </a:pPr>
            <a:endParaRPr kumimoji="0" lang="fr-FR" sz="1512" b="0" i="0" u="none" strike="noStrike" kern="0" cap="small" spc="0" normalizeH="0" baseline="0" noProof="0" dirty="0">
              <a:ln>
                <a:noFill/>
              </a:ln>
              <a:solidFill>
                <a:srgbClr val="4853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768095" rtl="0" eaLnBrk="1" fontAlgn="auto" latinLnBrk="0" hangingPunct="1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12"/>
            </a:pPr>
            <a:r>
              <a:rPr kumimoji="0" lang="fr-FR" sz="1600" b="1" i="0" u="none" strike="noStrike" kern="0" cap="small" spc="0" normalizeH="0" baseline="0" noProof="0" dirty="0">
                <a:ln>
                  <a:noFill/>
                </a:ln>
                <a:solidFill>
                  <a:srgbClr val="2175A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     Nombre de Candidats                      49                                        69        + 20                                 </a:t>
            </a:r>
            <a:endParaRPr lang="fr-FR" sz="1600" b="1" dirty="0">
              <a:solidFill>
                <a:srgbClr val="217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3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0640B-052D-FAC3-C749-045946FE6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5C308A1-48A5-595A-2F8F-25A9C2CB28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finances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F83DBF4-0032-CE4F-A7B6-D50CCA2572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Résultats sur 3 ans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787165-0F3C-AD48-DD2E-3E73952402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marR="0" lvl="8" indent="3886200" algn="l" defTabSz="914400" rtl="0" eaLnBrk="1" fontAlgn="auto" latinLnBrk="0" hangingPunct="1">
              <a:lnSpc>
                <a:spcPct val="81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cap="small">
                <a:solidFill>
                  <a:srgbClr val="4853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fr-FR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</a:t>
            </a:r>
            <a:r>
              <a:rPr kumimoji="0" lang="fr-FR" sz="2000" b="1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2022                  2023                 2024               </a:t>
            </a:r>
            <a:endParaRPr kumimoji="0" lang="fr-FR" b="1" i="0" u="none" strike="noStrike" kern="0" cap="small" spc="0" normalizeH="0" baseline="0" noProof="0" dirty="0">
              <a:ln>
                <a:noFill/>
              </a:ln>
              <a:solidFill>
                <a:srgbClr val="4853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8" indent="3886200" algn="l" defTabSz="914400" rtl="0" eaLnBrk="1" fontAlgn="auto" latinLnBrk="0" hangingPunct="1">
              <a:lnSpc>
                <a:spcPct val="81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cap="small">
                <a:solidFill>
                  <a:srgbClr val="4853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fr-FR" sz="1800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</a:t>
            </a:r>
            <a:r>
              <a:rPr kumimoji="0" lang="fr-FR" sz="1400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Euros                           </a:t>
            </a:r>
            <a:r>
              <a:rPr kumimoji="0" lang="fr-FR" sz="1400" b="0" i="0" u="none" strike="noStrike" kern="0" cap="small" spc="0" normalizeH="0" baseline="0" noProof="0" dirty="0" err="1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Euros</a:t>
            </a:r>
            <a:r>
              <a:rPr kumimoji="0" lang="fr-FR" sz="1400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          </a:t>
            </a:r>
            <a:r>
              <a:rPr kumimoji="0" lang="fr-FR" sz="1400" b="0" i="0" u="none" strike="noStrike" kern="0" cap="small" spc="0" normalizeH="0" baseline="0" noProof="0" dirty="0" err="1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Euros</a:t>
            </a:r>
            <a:endParaRPr kumimoji="0" lang="fr-FR" sz="1400" b="0" i="0" u="none" strike="noStrike" kern="0" cap="small" spc="0" normalizeH="0" baseline="0" noProof="0" dirty="0">
              <a:ln>
                <a:noFill/>
              </a:ln>
              <a:solidFill>
                <a:srgbClr val="4853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8" indent="3886200" algn="l" defTabSz="914400" rtl="0" eaLnBrk="1" fontAlgn="auto" latinLnBrk="0" hangingPunct="1">
              <a:lnSpc>
                <a:spcPct val="81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cap="small">
                <a:solidFill>
                  <a:srgbClr val="4853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fr-FR" sz="1400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              </a:t>
            </a:r>
            <a:r>
              <a:rPr kumimoji="0" lang="fr-FR" sz="1800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</a:t>
            </a:r>
          </a:p>
          <a:p>
            <a:pPr marL="0" marR="0" lvl="0" indent="0" algn="l" defTabSz="914400" rtl="0" eaLnBrk="1" fontAlgn="auto" latinLnBrk="0" hangingPunct="1">
              <a:lnSpc>
                <a:spcPct val="81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fr-FR" sz="1800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TOTAL RECETTES                                 40 823                  41 880                 48 902</a:t>
            </a:r>
          </a:p>
          <a:p>
            <a:pPr marR="0" lvl="0" algn="l" defTabSz="914400" rtl="0" eaLnBrk="1" fontAlgn="auto" latinLnBrk="0" hangingPunct="1">
              <a:lnSpc>
                <a:spcPct val="81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 sz="1800"/>
            </a:pPr>
            <a:r>
              <a:rPr kumimoji="0" lang="fr-FR" sz="1800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TOTAL CHARGES                                 (40 353)                (45 995)              (41 922)  </a:t>
            </a:r>
          </a:p>
          <a:p>
            <a:pPr marR="0" lvl="0" algn="l" defTabSz="914400" rtl="0" eaLnBrk="1" fontAlgn="auto" latinLnBrk="0" hangingPunct="1">
              <a:lnSpc>
                <a:spcPct val="81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 sz="1800"/>
            </a:pPr>
            <a:r>
              <a:rPr kumimoji="0" lang="fr-FR" sz="1800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                                                    </a:t>
            </a:r>
            <a:r>
              <a:rPr lang="fr-FR" dirty="0"/>
              <a:t>————              ————</a:t>
            </a:r>
            <a:r>
              <a:rPr kumimoji="0" lang="fr-FR" sz="1800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</a:t>
            </a:r>
            <a:r>
              <a:rPr kumimoji="0" lang="fr-FR" sz="1600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</a:t>
            </a:r>
            <a:r>
              <a:rPr lang="fr-FR" dirty="0"/>
              <a:t>———— </a:t>
            </a:r>
            <a:endParaRPr kumimoji="0" lang="fr-FR" sz="1800" b="0" i="0" u="none" strike="noStrike" kern="0" cap="small" spc="0" normalizeH="0" baseline="0" noProof="0" dirty="0">
              <a:ln>
                <a:noFill/>
              </a:ln>
              <a:solidFill>
                <a:srgbClr val="4853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1" indent="628650" algn="l" defTabSz="914400" rtl="0" eaLnBrk="1" fontAlgn="auto" latinLnBrk="0" hangingPunct="1">
              <a:lnSpc>
                <a:spcPct val="81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fr-FR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RESULTATS                             </a:t>
            </a:r>
            <a:r>
              <a:rPr kumimoji="0" lang="fr-FR" sz="1400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fr-FR" sz="1400" b="0" i="0" u="none" strike="noStrike" kern="0" cap="small" spc="0" normalizeH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1400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</a:t>
            </a:r>
            <a:r>
              <a:rPr kumimoji="0" lang="fr-FR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fr-FR" sz="2000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470</a:t>
            </a:r>
            <a:r>
              <a:rPr kumimoji="0" lang="fr-FR" b="0" i="0" u="none" strike="noStrike" kern="0" cap="small" spc="0" normalizeH="0" baseline="0" noProof="0" dirty="0">
                <a:ln>
                  <a:noFill/>
                </a:ln>
                <a:solidFill>
                  <a:srgbClr val="4853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    ( 4 115)                  6 980</a:t>
            </a:r>
          </a:p>
          <a:p>
            <a:pPr marL="0" marR="0" lvl="0" indent="0" algn="l" defTabSz="914400" rtl="0" eaLnBrk="1" fontAlgn="auto" latinLnBrk="0" hangingPunct="1">
              <a:lnSpc>
                <a:spcPct val="81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fr-FR" b="1" i="0" u="none" strike="noStrike" kern="0" cap="small" spc="0" normalizeH="0" baseline="0" noProof="0" dirty="0">
                <a:ln>
                  <a:noFill/>
                </a:ln>
                <a:solidFill>
                  <a:srgbClr val="2175A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</a:t>
            </a:r>
          </a:p>
          <a:p>
            <a:pPr marL="0" marR="0" lvl="0" indent="0" algn="l" defTabSz="914400" rtl="0" eaLnBrk="1" fontAlgn="auto" latinLnBrk="0" hangingPunct="1">
              <a:lnSpc>
                <a:spcPct val="81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fr-FR" b="1" i="0" u="none" strike="noStrike" kern="0" cap="small" spc="0" normalizeH="0" baseline="0" noProof="0" dirty="0">
                <a:ln>
                  <a:noFill/>
                </a:ln>
                <a:solidFill>
                  <a:srgbClr val="2175A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CUMUL RESULTATS 3 ANS :                     3 335           Moyenne/an  1 112 </a:t>
            </a:r>
          </a:p>
        </p:txBody>
      </p:sp>
    </p:spTree>
    <p:extLst>
      <p:ext uri="{BB962C8B-B14F-4D97-AF65-F5344CB8AC3E}">
        <p14:creationId xmlns:p14="http://schemas.microsoft.com/office/powerpoint/2010/main" val="4862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0B61D-18CA-5D98-D06F-5BE255E83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1542F4C-BF82-5D6C-78D2-839F9E0985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finances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7865381-3D92-97CA-99F9-7DB7893D82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000" y="1124744"/>
            <a:ext cx="11573197" cy="724247"/>
          </a:xfrm>
          <a:noFill/>
        </p:spPr>
        <p:txBody>
          <a:bodyPr/>
          <a:lstStyle/>
          <a:p>
            <a:r>
              <a:rPr lang="fr-FR" dirty="0"/>
              <a:t>Budget 2025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384A07-B687-3D68-529B-F170CAFCF4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fr-FR" dirty="0">
                <a:solidFill>
                  <a:srgbClr val="001E45"/>
                </a:solidFill>
              </a:rPr>
              <a:t>				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9FFC3B3-E082-ECD3-20B6-96C05B548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204576"/>
              </p:ext>
            </p:extLst>
          </p:nvPr>
        </p:nvGraphicFramePr>
        <p:xfrm>
          <a:off x="721179" y="2336815"/>
          <a:ext cx="10466305" cy="389509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32416219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88205547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968015189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707075767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25233695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90272619"/>
                    </a:ext>
                  </a:extLst>
                </a:gridCol>
                <a:gridCol w="1601705">
                  <a:extLst>
                    <a:ext uri="{9D8B030D-6E8A-4147-A177-3AD203B41FA5}">
                      <a16:colId xmlns:a16="http://schemas.microsoft.com/office/drawing/2014/main" val="3051182293"/>
                    </a:ext>
                  </a:extLst>
                </a:gridCol>
              </a:tblGrid>
              <a:tr h="262255"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RECETTES</a:t>
                      </a:r>
                      <a:r>
                        <a:rPr lang="fr-FR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RÉEL 2024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 dirty="0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BUDGET 2025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CHARGES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RÉEL 2024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 dirty="0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BUDGET 2025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76426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Euros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Euros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Euros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Euros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75743"/>
                  </a:ext>
                </a:extLst>
              </a:tr>
              <a:tr h="11747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53409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Subventions Communes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17 400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17 400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Salaires et Charges Sociales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22 150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24 400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5222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Contributions Candidats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25 865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24 500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Charges/locaux et Telecom.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7 294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7 500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035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Dons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4 525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1 000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Communication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4 664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4 800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19077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Divers et Int, Financiers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1 112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1 000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Documentation/Matériel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Pédagog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.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1 521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1 600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25639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Frais de bureau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846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1 000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3696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Qualiopi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1 077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1 100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12542"/>
                  </a:ext>
                </a:extLst>
              </a:tr>
              <a:tr h="332442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Divers (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Amts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, Assur, Prov…)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4 370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2 180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48841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TOTAL RECETTES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48 902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dirty="0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43 900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TOTAL CHARGES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41 922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dirty="0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42 580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616707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5434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RESULTATS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6 980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dirty="0">
                          <a:solidFill>
                            <a:srgbClr val="2175AB"/>
                          </a:solidFill>
                          <a:effectLst/>
                          <a:latin typeface="Helvetica" panose="020B0604020202020204" pitchFamily="34" charset="0"/>
                        </a:rPr>
                        <a:t>1 320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670886"/>
                  </a:ext>
                </a:extLst>
              </a:tr>
            </a:tbl>
          </a:graphicData>
        </a:graphic>
      </p:graphicFrame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E66EA52-7075-06FC-E213-E8D9B20DA55D}"/>
              </a:ext>
            </a:extLst>
          </p:cNvPr>
          <p:cNvCxnSpPr>
            <a:cxnSpLocks/>
          </p:cNvCxnSpPr>
          <p:nvPr/>
        </p:nvCxnSpPr>
        <p:spPr>
          <a:xfrm>
            <a:off x="5951984" y="5805264"/>
            <a:ext cx="5235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87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3FD4A-A60B-B888-5092-8C99392C2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6117FF1-B313-B5BD-7C5F-AAEE129ABF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Résolutions &amp; conseil d’administration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98F9A6-90F2-A22B-4AC3-265B21109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ABA1411-7E2C-6D62-28B1-6760CEB50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586" y="2096605"/>
            <a:ext cx="8825062" cy="403244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					     </a:t>
            </a:r>
            <a:r>
              <a:rPr lang="fr-FR" sz="2400" dirty="0"/>
              <a:t>Bruno de CENIVAL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59EF6F-F5CE-7B28-591D-CCDA0B5BC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2132856"/>
            <a:ext cx="1836789" cy="23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48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535E2-2717-B557-4A01-632312E2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C9568CA-89E4-9CAA-CA8F-DEFCCF6CEC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Résolutions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5B57047-C9AB-13AF-1A6A-8DBB19172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Quorum &amp; Quitus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E624D9-5E8C-751E-5B48-591C18571E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rgbClr val="001E45"/>
                </a:solidFill>
              </a:rPr>
              <a:t>Rappel QUORUM</a:t>
            </a:r>
          </a:p>
          <a:p>
            <a:pPr marL="514350" indent="-514350">
              <a:buFont typeface="+mj-lt"/>
              <a:buAutoNum type="arabicPeriod"/>
            </a:pPr>
            <a:endParaRPr lang="fr-FR" sz="2400" dirty="0">
              <a:solidFill>
                <a:srgbClr val="001E45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rgbClr val="001E45"/>
                </a:solidFill>
              </a:rPr>
              <a:t>QUITUS Rapport Moral</a:t>
            </a:r>
          </a:p>
          <a:p>
            <a:pPr marL="514350" indent="-514350">
              <a:buFont typeface="+mj-lt"/>
              <a:buAutoNum type="arabicPeriod"/>
            </a:pPr>
            <a:endParaRPr lang="fr-FR" sz="2400" dirty="0">
              <a:solidFill>
                <a:srgbClr val="001E45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rgbClr val="001E45"/>
                </a:solidFill>
              </a:rPr>
              <a:t>QUITUS Rapport Financier</a:t>
            </a:r>
            <a:br>
              <a:rPr lang="fr-FR" sz="2400" dirty="0">
                <a:solidFill>
                  <a:srgbClr val="001E45"/>
                </a:solidFill>
              </a:rPr>
            </a:br>
            <a:endParaRPr lang="fr-FR" sz="2400" dirty="0">
              <a:solidFill>
                <a:srgbClr val="001E45"/>
              </a:solidFill>
            </a:endParaRPr>
          </a:p>
          <a:p>
            <a:pPr marL="1200150" lvl="1" indent="-5143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1E45"/>
                </a:solidFill>
              </a:rPr>
              <a:t>Comptes Exercice 2024</a:t>
            </a:r>
            <a:br>
              <a:rPr lang="fr-FR" sz="2400" dirty="0">
                <a:solidFill>
                  <a:srgbClr val="001E45"/>
                </a:solidFill>
              </a:rPr>
            </a:br>
            <a:endParaRPr lang="fr-FR" sz="2400" dirty="0">
              <a:solidFill>
                <a:srgbClr val="001E45"/>
              </a:solidFill>
            </a:endParaRPr>
          </a:p>
          <a:p>
            <a:pPr marL="1200150" lvl="1" indent="-5143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1E45"/>
                </a:solidFill>
              </a:rPr>
              <a:t>Budget Exercice 2025</a:t>
            </a:r>
          </a:p>
          <a:p>
            <a:endParaRPr lang="fr-FR" dirty="0">
              <a:solidFill>
                <a:srgbClr val="001E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4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D2E1D3D-42CB-4372-EA72-5816FB0C64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Bilan 2024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48CF92-AA1F-AA50-388D-DF9F0BB545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4652" y="3424833"/>
            <a:ext cx="6153996" cy="2668463"/>
          </a:xfrm>
        </p:spPr>
        <p:txBody>
          <a:bodyPr>
            <a:normAutofit/>
          </a:bodyPr>
          <a:lstStyle/>
          <a:p>
            <a:r>
              <a:rPr lang="fr-FR" dirty="0"/>
              <a:t>Chiffres clés 2024     </a:t>
            </a:r>
          </a:p>
          <a:p>
            <a:r>
              <a:rPr lang="fr-FR" dirty="0"/>
              <a:t>Questionnaires de satisfaction </a:t>
            </a:r>
          </a:p>
          <a:p>
            <a:r>
              <a:rPr lang="fr-FR" dirty="0"/>
              <a:t>Réalisations 2024   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8896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7B75F-8941-736D-0D23-3B6912169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A9E3FE-5EAD-E190-34DB-487D763CC0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Conseil d’administration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CC64EE4-969A-D904-2E0E-7F43B8084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Election au conseil d’administration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4C3B97-D2B4-8E29-A534-EE38A0ED8D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rgbClr val="EF4E45"/>
                </a:solidFill>
              </a:rPr>
              <a:t>Mandats à renouveler </a:t>
            </a:r>
          </a:p>
          <a:p>
            <a:pPr marL="514350" indent="-514350">
              <a:buFont typeface="+mj-lt"/>
              <a:buAutoNum type="arabicPeriod"/>
            </a:pPr>
            <a:endParaRPr lang="fr-FR" sz="2400" dirty="0">
              <a:solidFill>
                <a:srgbClr val="001E45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rgbClr val="2175AB"/>
                </a:solidFill>
              </a:rPr>
              <a:t>Nouvelles Candidatures</a:t>
            </a:r>
          </a:p>
          <a:p>
            <a:pPr marL="514350" indent="-514350">
              <a:buFont typeface="+mj-lt"/>
              <a:buAutoNum type="arabicPeriod"/>
            </a:pPr>
            <a:endParaRPr lang="fr-FR" sz="2400" dirty="0">
              <a:solidFill>
                <a:srgbClr val="001E45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rgbClr val="3A9998"/>
                </a:solidFill>
              </a:rPr>
              <a:t>VOTES  de l’Assemblée</a:t>
            </a:r>
            <a:br>
              <a:rPr lang="fr-FR" sz="2400" dirty="0">
                <a:solidFill>
                  <a:srgbClr val="001E45"/>
                </a:solidFill>
              </a:rPr>
            </a:br>
            <a:endParaRPr lang="fr-FR" sz="2400" dirty="0">
              <a:solidFill>
                <a:srgbClr val="001E45"/>
              </a:solidFill>
            </a:endParaRPr>
          </a:p>
          <a:p>
            <a:endParaRPr lang="fr-FR" dirty="0">
              <a:solidFill>
                <a:srgbClr val="001E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5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0D4D192-C659-6229-8FE7-94EBA5217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Merci a tous !</a:t>
            </a:r>
          </a:p>
        </p:txBody>
      </p:sp>
    </p:spTree>
    <p:extLst>
      <p:ext uri="{BB962C8B-B14F-4D97-AF65-F5344CB8AC3E}">
        <p14:creationId xmlns:p14="http://schemas.microsoft.com/office/powerpoint/2010/main" val="307192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9F864-1258-5095-56C6-28D4EC179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D54A18A-AAC6-AB58-9BEB-6393AFA98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Bilan 2024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902E94-771A-7E94-5602-B0484C4C6E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Chiffres clés 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849D94-7DDD-BC30-3A67-2F128CF88F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2204865"/>
            <a:ext cx="2179038" cy="26642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47425E4-E239-552A-71D5-0C4BC048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80" y="2204865"/>
            <a:ext cx="8825062" cy="403244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					           </a:t>
            </a:r>
            <a:r>
              <a:rPr lang="fr-FR" sz="2400" dirty="0"/>
              <a:t>Laurent TURLAY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41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91DA6-3060-7E0A-BF24-7E8221457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98C6F4E-CCC0-5514-55BD-F81B5F644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Bilan 2024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F5B1773-DC5A-BD4C-827D-8C1958E77D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L’ace78 en chiffres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EB9826-99AC-11CD-820B-62803BDE3A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001E45"/>
                </a:solidFill>
              </a:rPr>
              <a:t>6 Communes </a:t>
            </a:r>
            <a:r>
              <a:rPr lang="fr-FR" dirty="0">
                <a:solidFill>
                  <a:srgbClr val="001E45"/>
                </a:solidFill>
              </a:rPr>
              <a:t>et </a:t>
            </a:r>
            <a:r>
              <a:rPr lang="fr-FR" b="1" dirty="0">
                <a:solidFill>
                  <a:srgbClr val="001E45"/>
                </a:solidFill>
              </a:rPr>
              <a:t>1 Communauté de Communes </a:t>
            </a:r>
            <a:r>
              <a:rPr lang="fr-FR" dirty="0">
                <a:solidFill>
                  <a:srgbClr val="001E45"/>
                </a:solidFill>
              </a:rPr>
              <a:t>nous soutiennent fidèlement</a:t>
            </a: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endParaRPr lang="fr-FR" dirty="0">
              <a:solidFill>
                <a:srgbClr val="001E45"/>
              </a:solidFill>
            </a:endParaRP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001E45"/>
                </a:solidFill>
              </a:rPr>
              <a:t>27 animateurs</a:t>
            </a:r>
            <a:r>
              <a:rPr lang="fr-FR" dirty="0">
                <a:solidFill>
                  <a:srgbClr val="001E45"/>
                </a:solidFill>
              </a:rPr>
              <a:t>, cadres dirigeants ou supérieurs, tous bénévoles</a:t>
            </a: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endParaRPr lang="fr-FR" dirty="0">
              <a:solidFill>
                <a:srgbClr val="001E45"/>
              </a:solidFill>
            </a:endParaRP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001E45"/>
                </a:solidFill>
              </a:rPr>
              <a:t>49 membres accueillis en 2023 : </a:t>
            </a:r>
          </a:p>
          <a:p>
            <a:pPr>
              <a:buClr>
                <a:srgbClr val="EF4E45"/>
              </a:buClr>
            </a:pPr>
            <a:r>
              <a:rPr lang="fr-FR" dirty="0">
                <a:solidFill>
                  <a:srgbClr val="001E45"/>
                </a:solidFill>
              </a:rPr>
              <a:t>	37 Missions classiques; 10 Cadres en Poste; 2 Jeunes Futurs Cadres Recherche 1</a:t>
            </a:r>
            <a:r>
              <a:rPr lang="fr-FR" baseline="30000" dirty="0">
                <a:solidFill>
                  <a:srgbClr val="001E45"/>
                </a:solidFill>
              </a:rPr>
              <a:t>er</a:t>
            </a:r>
            <a:r>
              <a:rPr lang="fr-FR" dirty="0">
                <a:solidFill>
                  <a:srgbClr val="001E45"/>
                </a:solidFill>
              </a:rPr>
              <a:t> Emploi</a:t>
            </a: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endParaRPr lang="fr-FR" dirty="0">
              <a:solidFill>
                <a:srgbClr val="001E45"/>
              </a:solidFill>
            </a:endParaRP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001E45"/>
                </a:solidFill>
              </a:rPr>
              <a:t>69 membres accueillis en 2024, </a:t>
            </a:r>
          </a:p>
          <a:p>
            <a:pPr>
              <a:buClr>
                <a:srgbClr val="EF4E45"/>
              </a:buClr>
            </a:pPr>
            <a:r>
              <a:rPr lang="fr-FR" dirty="0">
                <a:solidFill>
                  <a:srgbClr val="001E45"/>
                </a:solidFill>
              </a:rPr>
              <a:t>	57 Missions classiques; 6 Cadres en Poste; 6 Jeunes Futurs Cadres Recherche 1</a:t>
            </a:r>
            <a:r>
              <a:rPr lang="fr-FR" baseline="30000" dirty="0">
                <a:solidFill>
                  <a:srgbClr val="001E45"/>
                </a:solidFill>
              </a:rPr>
              <a:t>er</a:t>
            </a:r>
            <a:r>
              <a:rPr lang="fr-FR" dirty="0">
                <a:solidFill>
                  <a:srgbClr val="001E45"/>
                </a:solidFill>
              </a:rPr>
              <a:t> Emploi</a:t>
            </a:r>
          </a:p>
          <a:p>
            <a:pPr>
              <a:buClr>
                <a:srgbClr val="EF4E45"/>
              </a:buClr>
            </a:pPr>
            <a:endParaRPr lang="fr-FR" dirty="0">
              <a:solidFill>
                <a:srgbClr val="001E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8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CF7AE-3605-4B4C-4CB4-A1FAA4F46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1D221D9-E7A1-9B26-AA71-A2EACE9F18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Bilan 2024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1271925-6A69-F57C-DE50-EB82E287C3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L’ace78 en chiffres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CB8D1E-61C5-C7A5-42B9-402FFEA5B4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001E45"/>
                </a:solidFill>
              </a:rPr>
              <a:t>51 sorties en  2024 </a:t>
            </a:r>
            <a:r>
              <a:rPr lang="fr-FR" dirty="0">
                <a:solidFill>
                  <a:srgbClr val="001E45"/>
                </a:solidFill>
              </a:rPr>
              <a:t>(vs 39 en 2023; 32 en 2022; 43 en 2021; 44 en 2020; 43 en 2019) :</a:t>
            </a:r>
          </a:p>
          <a:p>
            <a:pPr>
              <a:buClr>
                <a:srgbClr val="EF4E45"/>
              </a:buClr>
            </a:pPr>
            <a:r>
              <a:rPr lang="fr-FR" dirty="0">
                <a:solidFill>
                  <a:srgbClr val="001E45"/>
                </a:solidFill>
              </a:rPr>
              <a:t>	37 avec un contrat; 5 maintiens en poste; 2 reprises ou création d’entreprise </a:t>
            </a:r>
          </a:p>
          <a:p>
            <a:pPr>
              <a:buClr>
                <a:srgbClr val="EF4E45"/>
              </a:buClr>
            </a:pPr>
            <a:endParaRPr lang="fr-FR" dirty="0">
              <a:solidFill>
                <a:srgbClr val="001E45"/>
              </a:solidFill>
            </a:endParaRP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001E45"/>
                </a:solidFill>
              </a:rPr>
              <a:t>9 candidats sur 10 quittent l’ACE avec un emploi </a:t>
            </a:r>
            <a:br>
              <a:rPr lang="fr-FR" dirty="0">
                <a:solidFill>
                  <a:srgbClr val="001E45"/>
                </a:solidFill>
              </a:rPr>
            </a:br>
            <a:r>
              <a:rPr lang="fr-FR" dirty="0">
                <a:solidFill>
                  <a:srgbClr val="001E45"/>
                </a:solidFill>
              </a:rPr>
              <a:t>            </a:t>
            </a:r>
            <a:br>
              <a:rPr lang="fr-FR" dirty="0">
                <a:solidFill>
                  <a:srgbClr val="001E45"/>
                </a:solidFill>
              </a:rPr>
            </a:br>
            <a:r>
              <a:rPr lang="fr-FR" dirty="0">
                <a:solidFill>
                  <a:srgbClr val="001E45"/>
                </a:solidFill>
              </a:rPr>
              <a:t>	78% </a:t>
            </a:r>
            <a:r>
              <a:rPr lang="fr-FR" b="1" dirty="0">
                <a:solidFill>
                  <a:srgbClr val="001E45"/>
                </a:solidFill>
              </a:rPr>
              <a:t>des plus de 50 ans </a:t>
            </a:r>
            <a:r>
              <a:rPr lang="fr-FR" dirty="0">
                <a:solidFill>
                  <a:srgbClr val="001E45"/>
                </a:solidFill>
              </a:rPr>
              <a:t>ont retrouvé un contrat en 2024</a:t>
            </a: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endParaRPr lang="fr-FR" dirty="0">
              <a:solidFill>
                <a:srgbClr val="001E45"/>
              </a:solidFill>
            </a:endParaRPr>
          </a:p>
          <a:p>
            <a:pPr marL="342900" indent="-342900">
              <a:buClr>
                <a:srgbClr val="EF4E45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1E45"/>
                </a:solidFill>
              </a:rPr>
              <a:t>Le temps de présence médian à l'ACE a été de </a:t>
            </a:r>
            <a:r>
              <a:rPr lang="fr-FR" b="1" dirty="0">
                <a:solidFill>
                  <a:srgbClr val="001E45"/>
                </a:solidFill>
              </a:rPr>
              <a:t>6 mois en 2024 comme</a:t>
            </a:r>
            <a:r>
              <a:rPr lang="fr-FR" dirty="0">
                <a:solidFill>
                  <a:srgbClr val="001E45"/>
                </a:solidFill>
              </a:rPr>
              <a:t> en 2023 , mais tendance haussière en fin d’année 2024</a:t>
            </a:r>
          </a:p>
          <a:p>
            <a:endParaRPr lang="fr-FR" dirty="0">
              <a:solidFill>
                <a:srgbClr val="001E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3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3E528-E9AC-4C90-20D9-BE1995042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840F37-2BF0-F6B5-97FF-8EDE4FA70E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Bilan 2024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58A306-939B-3F5C-6C9F-5DD4FAFEFD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QUESTIONNAIRES DE SATISFACTION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307D7A5B-4A2B-EF7A-0E60-7404EFDB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6816" y="2204864"/>
            <a:ext cx="8825062" cy="403244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						</a:t>
            </a:r>
            <a:r>
              <a:rPr lang="fr-FR" sz="2400" dirty="0"/>
              <a:t>Michel GAULT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A807C2-39F5-9217-0B3B-FB2CB80254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01" y="2276872"/>
            <a:ext cx="239233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5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1283844-1DE3-2059-3806-E33E6F45FF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Bilan 2024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CC8B0B-7F57-D074-DBA4-84330738DE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Questionnaires de satisfaction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58F4F4-68A8-1BDB-8B25-3384BF8B08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fr-FR" b="1" dirty="0">
                <a:solidFill>
                  <a:srgbClr val="001E45"/>
                </a:solidFill>
              </a:rPr>
              <a:t>LES ATELIERS LES PLUS UTILES</a:t>
            </a:r>
            <a:br>
              <a:rPr lang="fr-FR" b="1" dirty="0">
                <a:solidFill>
                  <a:srgbClr val="001E45"/>
                </a:solidFill>
              </a:rPr>
            </a:br>
            <a:endParaRPr lang="fr-FR" b="1" dirty="0">
              <a:solidFill>
                <a:srgbClr val="001E45"/>
              </a:solidFill>
            </a:endParaRPr>
          </a:p>
          <a:p>
            <a:pPr marL="342900" indent="-342900">
              <a:buClr>
                <a:srgbClr val="2175AB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1E45"/>
                </a:solidFill>
              </a:rPr>
              <a:t>Les ateliers Compétences, Projet, Simulation d’entretien recrutement (100%)</a:t>
            </a:r>
          </a:p>
          <a:p>
            <a:pPr marL="342900" indent="-342900">
              <a:buClr>
                <a:srgbClr val="2175AB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1E45"/>
                </a:solidFill>
              </a:rPr>
              <a:t>Les ateliers Réalisations, Marketing de l’offre, Image, CV, RSP, Présentation de soi (97%)</a:t>
            </a:r>
          </a:p>
          <a:p>
            <a:endParaRPr lang="fr-FR" dirty="0">
              <a:solidFill>
                <a:srgbClr val="001E45"/>
              </a:solidFill>
            </a:endParaRPr>
          </a:p>
          <a:p>
            <a:r>
              <a:rPr lang="fr-FR" b="1" dirty="0">
                <a:solidFill>
                  <a:srgbClr val="001E45"/>
                </a:solidFill>
              </a:rPr>
              <a:t>LES NOUVELLES ATTENTES</a:t>
            </a:r>
            <a:br>
              <a:rPr lang="fr-FR" b="1" dirty="0">
                <a:solidFill>
                  <a:srgbClr val="001E45"/>
                </a:solidFill>
              </a:rPr>
            </a:br>
            <a:endParaRPr lang="fr-FR" b="1" dirty="0">
              <a:solidFill>
                <a:srgbClr val="001E45"/>
              </a:solidFill>
            </a:endParaRPr>
          </a:p>
          <a:p>
            <a:pPr marL="342900" indent="-342900">
              <a:buClr>
                <a:srgbClr val="2175AB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1E45"/>
                </a:solidFill>
              </a:rPr>
              <a:t>Donner plus de focus sur l'apport et l'utilisation de l’IA</a:t>
            </a:r>
          </a:p>
          <a:p>
            <a:pPr marL="342900" indent="-342900">
              <a:buClr>
                <a:srgbClr val="2175AB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1E45"/>
                </a:solidFill>
              </a:rPr>
              <a:t>Revoir les ateliers sur LinkedIn pour optimiser </a:t>
            </a:r>
            <a:r>
              <a:rPr lang="fr-FR">
                <a:solidFill>
                  <a:srgbClr val="001E45"/>
                </a:solidFill>
              </a:rPr>
              <a:t>leur performance</a:t>
            </a:r>
            <a:endParaRPr lang="fr-FR" dirty="0">
              <a:solidFill>
                <a:srgbClr val="001E45"/>
              </a:solidFill>
            </a:endParaRPr>
          </a:p>
          <a:p>
            <a:pPr marL="342900" indent="-342900">
              <a:buClr>
                <a:srgbClr val="2175AB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1E45"/>
                </a:solidFill>
              </a:rPr>
              <a:t>Travailler sur le deuil de l’emploi précédent</a:t>
            </a:r>
          </a:p>
          <a:p>
            <a:endParaRPr lang="fr-FR" dirty="0">
              <a:solidFill>
                <a:srgbClr val="001E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F9BCD-0B45-2BAC-E061-FBD77A503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07695C9-8873-1010-0130-223B0DE79C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Bilan 2024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D586529-F8FD-7ED8-A48B-B154BA472C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Questionnaires de satisfaction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B29555-330F-7400-BE74-4DF25C6915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fr-FR" b="1" dirty="0">
                <a:solidFill>
                  <a:srgbClr val="001E45"/>
                </a:solidFill>
              </a:rPr>
              <a:t>LES APPRENTISSAGES GAGNANTS CITES EN PREMIER</a:t>
            </a:r>
            <a:br>
              <a:rPr lang="fr-FR" b="1" dirty="0">
                <a:solidFill>
                  <a:srgbClr val="001E45"/>
                </a:solidFill>
              </a:rPr>
            </a:br>
            <a:endParaRPr lang="fr-FR" b="1" dirty="0">
              <a:solidFill>
                <a:srgbClr val="001E45"/>
              </a:solidFill>
            </a:endParaRPr>
          </a:p>
          <a:p>
            <a:pPr marL="914400" lvl="1" indent="-457200">
              <a:buClr>
                <a:srgbClr val="2175AB"/>
              </a:buClr>
              <a:buFont typeface="+mj-lt"/>
              <a:buAutoNum type="arabicPeriod"/>
            </a:pPr>
            <a:r>
              <a:rPr lang="fr-FR" sz="2000" dirty="0">
                <a:solidFill>
                  <a:srgbClr val="001E45"/>
                </a:solidFill>
              </a:rPr>
              <a:t> Le pitch</a:t>
            </a:r>
          </a:p>
          <a:p>
            <a:pPr marL="914400" lvl="1" indent="-457200">
              <a:buClr>
                <a:srgbClr val="2175AB"/>
              </a:buClr>
              <a:buFont typeface="+mj-lt"/>
              <a:buAutoNum type="arabicPeriod"/>
            </a:pPr>
            <a:r>
              <a:rPr lang="fr-FR" sz="2000" dirty="0">
                <a:solidFill>
                  <a:srgbClr val="001E45"/>
                </a:solidFill>
              </a:rPr>
              <a:t> Les réalisations </a:t>
            </a:r>
          </a:p>
          <a:p>
            <a:pPr marL="914400" lvl="1" indent="-457200">
              <a:buClr>
                <a:srgbClr val="2175AB"/>
              </a:buClr>
              <a:buFont typeface="+mj-lt"/>
              <a:buAutoNum type="arabicPeriod"/>
            </a:pPr>
            <a:r>
              <a:rPr lang="fr-FR" sz="2000" dirty="0">
                <a:solidFill>
                  <a:srgbClr val="001E45"/>
                </a:solidFill>
              </a:rPr>
              <a:t> La préparation des entretiens et le réseau </a:t>
            </a:r>
          </a:p>
          <a:p>
            <a:pPr lvl="1"/>
            <a:endParaRPr lang="fr-FR" dirty="0">
              <a:solidFill>
                <a:srgbClr val="001E45"/>
              </a:solidFill>
            </a:endParaRPr>
          </a:p>
          <a:p>
            <a:r>
              <a:rPr lang="fr-FR" b="1" dirty="0">
                <a:solidFill>
                  <a:srgbClr val="001E45"/>
                </a:solidFill>
              </a:rPr>
              <a:t>LA PARTICIPATION AUX EVENEMENTS</a:t>
            </a:r>
            <a:br>
              <a:rPr lang="fr-FR" b="1" dirty="0">
                <a:solidFill>
                  <a:srgbClr val="001E45"/>
                </a:solidFill>
              </a:rPr>
            </a:br>
            <a:endParaRPr lang="fr-FR" b="1" dirty="0">
              <a:solidFill>
                <a:srgbClr val="001E45"/>
              </a:solidFill>
            </a:endParaRPr>
          </a:p>
          <a:p>
            <a:pPr lvl="1">
              <a:buClr>
                <a:srgbClr val="2175AB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1E45"/>
                </a:solidFill>
              </a:rPr>
              <a:t> </a:t>
            </a:r>
            <a:r>
              <a:rPr lang="fr-FR" sz="2000" dirty="0">
                <a:solidFill>
                  <a:srgbClr val="001E45"/>
                </a:solidFill>
              </a:rPr>
              <a:t>AG		  37%</a:t>
            </a:r>
          </a:p>
          <a:p>
            <a:pPr lvl="1">
              <a:buClr>
                <a:srgbClr val="2175AB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1E45"/>
                </a:solidFill>
              </a:rPr>
              <a:t> Tables rondes	  93%</a:t>
            </a:r>
          </a:p>
          <a:p>
            <a:pPr lvl="1">
              <a:buClr>
                <a:srgbClr val="2175AB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1E45"/>
                </a:solidFill>
              </a:rPr>
              <a:t> Carrefour écriture  56%</a:t>
            </a:r>
          </a:p>
          <a:p>
            <a:pPr lvl="1">
              <a:buClr>
                <a:srgbClr val="2175AB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1E45"/>
                </a:solidFill>
              </a:rPr>
              <a:t> Conférences	  70%</a:t>
            </a:r>
          </a:p>
          <a:p>
            <a:pPr lvl="1">
              <a:buClr>
                <a:srgbClr val="2175AB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1E45"/>
                </a:solidFill>
              </a:rPr>
              <a:t> Café candidats	</a:t>
            </a:r>
            <a:r>
              <a:rPr lang="fr-FR" sz="2000">
                <a:solidFill>
                  <a:srgbClr val="001E45"/>
                </a:solidFill>
              </a:rPr>
              <a:t>  54%</a:t>
            </a:r>
            <a:endParaRPr lang="fr-FR" sz="2000" dirty="0">
              <a:solidFill>
                <a:srgbClr val="001E45"/>
              </a:solidFill>
            </a:endParaRPr>
          </a:p>
          <a:p>
            <a:endParaRPr lang="fr-FR" dirty="0">
              <a:solidFill>
                <a:srgbClr val="001E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TM01859861[[fn=Salon]]</Template>
  <TotalTime>15987</TotalTime>
  <Words>1679</Words>
  <Application>Microsoft Office PowerPoint</Application>
  <PresentationFormat>Grand écran</PresentationFormat>
  <Paragraphs>395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Abadi</vt:lpstr>
      <vt:lpstr>Aptos</vt:lpstr>
      <vt:lpstr>Aptos Display</vt:lpstr>
      <vt:lpstr>Arial</vt:lpstr>
      <vt:lpstr>Calibri</vt:lpstr>
      <vt:lpstr>Helvetica</vt:lpstr>
      <vt:lpstr>Wingdings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Odile</dc:creator>
  <cp:lastModifiedBy>Association Cadres et Emploi</cp:lastModifiedBy>
  <cp:revision>319</cp:revision>
  <cp:lastPrinted>2024-09-01T14:41:52Z</cp:lastPrinted>
  <dcterms:created xsi:type="dcterms:W3CDTF">2015-05-13T08:42:43Z</dcterms:created>
  <dcterms:modified xsi:type="dcterms:W3CDTF">2025-03-18T08:58:00Z</dcterms:modified>
</cp:coreProperties>
</file>