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0" r:id="rId2"/>
  </p:sldMasterIdLst>
  <p:notesMasterIdLst>
    <p:notesMasterId r:id="rId35"/>
  </p:notesMasterIdLst>
  <p:handoutMasterIdLst>
    <p:handoutMasterId r:id="rId36"/>
  </p:handoutMasterIdLst>
  <p:sldIdLst>
    <p:sldId id="262" r:id="rId3"/>
    <p:sldId id="1618" r:id="rId4"/>
    <p:sldId id="1569" r:id="rId5"/>
    <p:sldId id="1571" r:id="rId6"/>
    <p:sldId id="258" r:id="rId7"/>
    <p:sldId id="1596" r:id="rId8"/>
    <p:sldId id="1598" r:id="rId9"/>
    <p:sldId id="1605" r:id="rId10"/>
    <p:sldId id="1606" r:id="rId11"/>
    <p:sldId id="1607" r:id="rId12"/>
    <p:sldId id="1581" r:id="rId13"/>
    <p:sldId id="1582" r:id="rId14"/>
    <p:sldId id="1608" r:id="rId15"/>
    <p:sldId id="1609" r:id="rId16"/>
    <p:sldId id="1610" r:id="rId17"/>
    <p:sldId id="1611" r:id="rId18"/>
    <p:sldId id="1612" r:id="rId19"/>
    <p:sldId id="1613" r:id="rId20"/>
    <p:sldId id="1614" r:id="rId21"/>
    <p:sldId id="1583" r:id="rId22"/>
    <p:sldId id="1615" r:id="rId23"/>
    <p:sldId id="256" r:id="rId24"/>
    <p:sldId id="1616" r:id="rId25"/>
    <p:sldId id="1617" r:id="rId26"/>
    <p:sldId id="259" r:id="rId27"/>
    <p:sldId id="260" r:id="rId28"/>
    <p:sldId id="1603" r:id="rId29"/>
    <p:sldId id="1601" r:id="rId30"/>
    <p:sldId id="1587" r:id="rId31"/>
    <p:sldId id="1585" r:id="rId32"/>
    <p:sldId id="1588" r:id="rId33"/>
    <p:sldId id="257" r:id="rId34"/>
  </p:sldIdLst>
  <p:sldSz cx="12192000" cy="6858000"/>
  <p:notesSz cx="6858000" cy="98742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sociation Cadres et Emploi" initials="ACeE" lastIdx="1" clrIdx="0">
    <p:extLst>
      <p:ext uri="{19B8F6BF-5375-455C-9EA6-DF929625EA0E}">
        <p15:presenceInfo xmlns:p15="http://schemas.microsoft.com/office/powerpoint/2012/main" userId="542266f7be57cb02" providerId="Windows Live"/>
      </p:ext>
    </p:extLst>
  </p:cmAuthor>
  <p:cmAuthor id="2" name="Michel" initials="M" lastIdx="1" clrIdx="1">
    <p:extLst>
      <p:ext uri="{19B8F6BF-5375-455C-9EA6-DF929625EA0E}">
        <p15:presenceInfo xmlns:p15="http://schemas.microsoft.com/office/powerpoint/2012/main" userId="bd1035de4612de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ECFF"/>
    <a:srgbClr val="FFCCCC"/>
    <a:srgbClr val="2175AB"/>
    <a:srgbClr val="3A9998"/>
    <a:srgbClr val="156082"/>
    <a:srgbClr val="EF4E45"/>
    <a:srgbClr val="001E45"/>
    <a:srgbClr val="48557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94660"/>
  </p:normalViewPr>
  <p:slideViewPr>
    <p:cSldViewPr>
      <p:cViewPr varScale="1">
        <p:scale>
          <a:sx n="85" d="100"/>
          <a:sy n="85" d="100"/>
        </p:scale>
        <p:origin x="101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92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C4D65BE-98E5-2A10-D962-3E9B97B886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431" cy="4943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6590D6-6E44-C131-7CBD-D80F69530F3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989" y="0"/>
            <a:ext cx="2971431" cy="4943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F459D-9AF3-4F3E-8D05-907991E0588A}" type="datetimeFigureOut">
              <a:rPr lang="fr-FR" smtClean="0"/>
              <a:t>26/03/2026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44010DB-DE02-E131-6530-F8EFE86960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9891"/>
            <a:ext cx="2971431" cy="494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AG ACE78 - 26 mars 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FDAAD5C-7573-F9CA-8A9A-3BAB4B718C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989" y="9379891"/>
            <a:ext cx="2971431" cy="494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9602E-A0A2-404C-A7B8-E1DBDEC8C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17361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3713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93713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fld id="{6C02688C-31C6-4495-83BD-487B9315630A}" type="datetimeFigureOut">
              <a:rPr lang="fr-FR" smtClean="0"/>
              <a:t>26/03/2026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690270"/>
            <a:ext cx="5486400" cy="4443413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71800" cy="493713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378825"/>
            <a:ext cx="2971800" cy="493713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r">
              <a:defRPr sz="1200"/>
            </a:lvl1pPr>
          </a:lstStyle>
          <a:p>
            <a:fld id="{5A7530EB-8AE8-42A2-9D2F-C73719F1E31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062856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8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02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2798" y="4569192"/>
            <a:ext cx="5462375" cy="4569392"/>
          </a:xfrm>
        </p:spPr>
        <p:txBody>
          <a:bodyPr/>
          <a:lstStyle/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Premier questionnaire Q1</a:t>
            </a: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46 réponses</a:t>
            </a:r>
          </a:p>
          <a:p>
            <a:pPr defTabSz="908731">
              <a:defRPr/>
            </a:pPr>
            <a:endParaRPr lang="fr-FR" sz="1800" dirty="0">
              <a:solidFill>
                <a:prstClr val="black"/>
              </a:solidFill>
              <a:latin typeface="Calibri"/>
            </a:endParaRP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A la question « Quels ateliers les plus utiles ? »</a:t>
            </a: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A l’unanimité, les candidats désignent les ateliers concernant le passé, c’est-à-dire les réalisations et les compétences (qui sont pourtant les plus laborieux !).</a:t>
            </a:r>
          </a:p>
          <a:p>
            <a:pPr defTabSz="908731">
              <a:defRPr/>
            </a:pPr>
            <a:endParaRPr lang="fr-FR" sz="1800" dirty="0">
              <a:solidFill>
                <a:prstClr val="black"/>
              </a:solidFill>
              <a:latin typeface="Calibri"/>
            </a:endParaRP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Les attentes de nos candidats à ce stade sont :</a:t>
            </a:r>
          </a:p>
          <a:p>
            <a:pPr marL="285750" indent="-285750" defTabSz="908731">
              <a:buFontTx/>
              <a:buChar char="-"/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Proposer des outils de suivi « contacts réseau », « réponses aux annonces »</a:t>
            </a:r>
          </a:p>
          <a:p>
            <a:pPr marL="285750" indent="-285750" defTabSz="908731">
              <a:buFontTx/>
              <a:buChar char="-"/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Rendre obligatoires les entretiens réseau</a:t>
            </a:r>
          </a:p>
          <a:p>
            <a:pPr marL="285750" indent="-285750" defTabSz="908731">
              <a:buFontTx/>
              <a:buChar char="-"/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« Dépoussiérer » LinkedIn et réponses aux annonces</a:t>
            </a:r>
          </a:p>
          <a:p>
            <a:pPr marL="285750" indent="-285750" defTabSz="908731">
              <a:buFontTx/>
              <a:buChar char="-"/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Aborder la négociation</a:t>
            </a:r>
          </a:p>
          <a:p>
            <a:pPr defTabSz="908731">
              <a:defRPr/>
            </a:pPr>
            <a:endParaRPr lang="fr-FR" sz="1800" dirty="0">
              <a:solidFill>
                <a:prstClr val="black"/>
              </a:solidFill>
              <a:latin typeface="Calibri"/>
            </a:endParaRP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Les 3 premiers sujets ont déjà fait l’objet d’une évolution dans le courant 2024 </a:t>
            </a:r>
          </a:p>
          <a:p>
            <a:pPr marL="285750" indent="-285750" defTabSz="908731">
              <a:buFontTx/>
              <a:buChar char="-"/>
              <a:defRPr/>
            </a:pPr>
            <a:endParaRPr lang="fr-FR" sz="1800" dirty="0">
              <a:solidFill>
                <a:prstClr val="black"/>
              </a:solidFill>
              <a:latin typeface="Calibri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6539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34 réponses</a:t>
            </a:r>
          </a:p>
          <a:p>
            <a:pPr defTabSz="908731">
              <a:defRPr/>
            </a:pPr>
            <a:r>
              <a:rPr lang="fr-FR" sz="1800" dirty="0">
                <a:solidFill>
                  <a:prstClr val="black"/>
                </a:solidFill>
                <a:latin typeface="Calibri"/>
              </a:rPr>
              <a:t>La majorité des candidats reconnaissent avoir progressé sur la valorisation de leur parcours, la structuration de leur recherche d’emploi et ont intégré la force du réseau.</a:t>
            </a:r>
          </a:p>
          <a:p>
            <a:endParaRPr lang="fr-FR" sz="1800" dirty="0"/>
          </a:p>
          <a:p>
            <a:r>
              <a:rPr lang="fr-FR" sz="1800" dirty="0"/>
              <a:t>L’IA est utilisée à 30% pour préparer un entretien, à 21% pour identifier ses compétences, à 18% pour optimiser son profil LinkedIn et à 15% pour répondre à une annonce.</a:t>
            </a:r>
          </a:p>
          <a:p>
            <a:endParaRPr lang="fr-FR" sz="1800" dirty="0"/>
          </a:p>
          <a:p>
            <a:r>
              <a:rPr lang="fr-FR" sz="1800" dirty="0"/>
              <a:t>Le carrefour écriture et le café candidats sont plébiscités par ceux qui les ont pratiqués.</a:t>
            </a:r>
          </a:p>
          <a:p>
            <a:endParaRPr lang="fr-FR" dirty="0"/>
          </a:p>
          <a:p>
            <a:r>
              <a:rPr lang="fr-FR" sz="1800" dirty="0"/>
              <a:t>Attente de conférences et exploitation MBTI (en cours de préparation)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0210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82798" y="4823465"/>
            <a:ext cx="5462375" cy="4821701"/>
          </a:xfrm>
        </p:spPr>
        <p:txBody>
          <a:bodyPr/>
          <a:lstStyle/>
          <a:p>
            <a:r>
              <a:rPr lang="fr-FR" sz="1600" dirty="0"/>
              <a:t>Sur 50 candidats analysés, seuls les 28 ayant aboutis sont traités (hors En Poste, Jeunes diplômés, Abandons, Créations ou reprise d’activités).APPROCHE DIRECTES :</a:t>
            </a:r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/>
              <a:t>APPROCHE DIRECTE : Concernant </a:t>
            </a:r>
            <a:r>
              <a:rPr lang="fr-FR" sz="1600" dirty="0"/>
              <a:t>les approches directes, dans 29% des cas, elles ne concernent que le marché caché, et se font essentiellement sur LinkedIn ou par Email</a:t>
            </a:r>
          </a:p>
          <a:p>
            <a:endParaRPr lang="fr-FR" sz="1600" dirty="0"/>
          </a:p>
          <a:p>
            <a:r>
              <a:rPr lang="fr-FR" sz="1600" dirty="0"/>
              <a:t>VECTEURS :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Intérêt du réseau pour réussir (à 46%, avant les annonces à 31%)</a:t>
            </a:r>
          </a:p>
          <a:p>
            <a:pPr marL="285750" indent="-285750">
              <a:buFontTx/>
              <a:buChar char="-"/>
            </a:pPr>
            <a:r>
              <a:rPr lang="fr-FR" sz="1600" dirty="0"/>
              <a:t>Réseau privé à ne pas négliger, déclencheur de la réussite mais seulement en première étape, dans 8% des cas</a:t>
            </a:r>
          </a:p>
          <a:p>
            <a:r>
              <a:rPr lang="fr-FR" sz="1600" dirty="0"/>
              <a:t>OUTILS :</a:t>
            </a:r>
          </a:p>
          <a:p>
            <a:r>
              <a:rPr lang="fr-FR" sz="1600" dirty="0"/>
              <a:t>- Forte importance de LinkedIn dans la réussite</a:t>
            </a:r>
          </a:p>
          <a:p>
            <a:endParaRPr lang="fr-FR" sz="1600" dirty="0"/>
          </a:p>
          <a:p>
            <a:r>
              <a:rPr lang="fr-FR" sz="1600" dirty="0"/>
              <a:t>MARCHÉS VISIBLES ET CACHÉS :</a:t>
            </a:r>
          </a:p>
          <a:p>
            <a:r>
              <a:rPr lang="fr-FR" sz="1600" dirty="0"/>
              <a:t>Le marché visible est à 57% seulement, tandis que le marché caché atteint 43%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450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fr-FR" dirty="0"/>
              <a:t>La réponse à annonces est le premier vecteur pour atteindre le marché visible (52%).</a:t>
            </a:r>
          </a:p>
          <a:p>
            <a:pPr marL="171450" indent="-171450">
              <a:buFontTx/>
              <a:buChar char="-"/>
            </a:pPr>
            <a:r>
              <a:rPr lang="fr-FR" dirty="0"/>
              <a:t>Et le réseau est en bonne place (41%).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171450" indent="-171450">
              <a:buFontTx/>
              <a:buChar char="-"/>
            </a:pPr>
            <a:r>
              <a:rPr lang="fr-FR" dirty="0"/>
              <a:t>Et LinkedIn est toujours le premier outil pour réussir dans le marché visible.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648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note la domination du réseau(52%),</a:t>
            </a:r>
          </a:p>
          <a:p>
            <a:r>
              <a:rPr lang="fr-FR" dirty="0"/>
              <a:t>L’importance des professionnels de l’emploi (26%)</a:t>
            </a:r>
          </a:p>
          <a:p>
            <a:r>
              <a:rPr lang="fr-FR" dirty="0"/>
              <a:t>et des candidatures spontanées (21%) pour atteindre le marché caché.</a:t>
            </a:r>
          </a:p>
          <a:p>
            <a:endParaRPr lang="fr-FR" dirty="0"/>
          </a:p>
          <a:p>
            <a:r>
              <a:rPr lang="fr-FR" dirty="0"/>
              <a:t>LinkedIn est toujours indispensable.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fr-FR"/>
              <a:t>AG ACE78 - 26 mars 2026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7530EB-8AE8-42A2-9D2F-C73719F1E312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055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Ball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1118215-3B4F-0AC5-68BF-A8715B5287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F7110BF-C518-D198-114D-913C6FD7B9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3353" y="5733256"/>
            <a:ext cx="11633374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839904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Cha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E8C6865-0A4B-2501-3079-83116B4D71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B9ED8C5-82D8-A0A7-BE3A-F9A6FB6991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3201" y="3066876"/>
            <a:ext cx="6448799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4062888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ction et Sous-titre Cha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E8C6865-0A4B-2501-3079-83116B4D71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AF95561-080A-63A5-8C05-A045199B76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4888" y="2571757"/>
            <a:ext cx="615352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474D92B-AEBA-8A9B-7863-C54F61B57E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4652" y="3424833"/>
            <a:ext cx="615399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640392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section Ball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E7AEAB9-03FA-FA05-FCF4-610151E84D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49C97B6-1B7E-ED20-BF43-514D4B91CB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568A274-6849-E5B0-F8C3-F55460D32FA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9696" y="1340768"/>
            <a:ext cx="8537030" cy="338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42808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Pi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49B55FA-BF31-9412-6C81-380E8EAEF4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40D8C16C-61AE-7711-2572-AC623FC994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F2530AE-3405-1731-A41D-B882A35FA1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422473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Tri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38A06C3-297D-FCDE-FEB7-39D0EB8E91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578FAF72-5E65-4D25-4D25-4F9FAE6237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2C8B3E3-1B06-23B4-C4B1-E3659C11D0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ACDF4AE2-1A33-DC70-15D5-D62CDB45F33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71664" y="2060848"/>
            <a:ext cx="8825062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275095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Ball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42E5690-65D1-EF74-EB4A-771B8B312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2669568E-F1E0-45FE-CE04-8D8435E39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CE400B2-0DA2-EE20-1B97-AD86FAC4A3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890E1E27-CF7E-54B4-8862-6B03034591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3529" y="2060848"/>
            <a:ext cx="11573197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059813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4C8C1A-C810-2A41-1724-36A20201D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5EBF8B6-822F-3A51-4C56-3B04A6FC62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68903AE-0580-1C78-EBFB-F9083DE9C3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8B7914F-E312-33B9-F121-66F84B7F6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2049862"/>
            <a:ext cx="11572726" cy="4351338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8156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Pet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4C8C1A-C810-2A41-1724-36A20201DF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042" y="6157913"/>
            <a:ext cx="1271467" cy="70008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5EBF8B6-822F-3A51-4C56-3B04A6FC62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1" y="339509"/>
            <a:ext cx="11573196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68903AE-0580-1C78-EBFB-F9083DE9C3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8B7914F-E312-33B9-F121-66F84B7F6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2049862"/>
            <a:ext cx="11572726" cy="4351338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9149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4C8C1A-C810-2A41-1724-36A20201DF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B5EBF8B6-822F-3A51-4C56-3B04A6FC62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0019" y="339509"/>
            <a:ext cx="916670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4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Titre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68903AE-0580-1C78-EBFB-F9083DE9C3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4000" y="1192585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2800" b="0" cap="small" baseline="0">
                <a:solidFill>
                  <a:srgbClr val="48536D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pPr lvl="0"/>
            <a:r>
              <a:rPr lang="fr-FR" altLang="ko-KR" noProof="0" dirty="0"/>
              <a:t>Sous-titre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8B7914F-E312-33B9-F121-66F84B7F6A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2049862"/>
            <a:ext cx="11572726" cy="4351338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rgbClr val="48536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A5BAA4A3-4099-02D3-1B04-B3EFFFE08FEC}"/>
              </a:ext>
            </a:extLst>
          </p:cNvPr>
          <p:cNvGrpSpPr/>
          <p:nvPr userDrawn="1"/>
        </p:nvGrpSpPr>
        <p:grpSpPr>
          <a:xfrm>
            <a:off x="8849596" y="3645024"/>
            <a:ext cx="2368653" cy="2327423"/>
            <a:chOff x="8849596" y="2924944"/>
            <a:chExt cx="2368653" cy="2327423"/>
          </a:xfrm>
        </p:grpSpPr>
        <p:sp>
          <p:nvSpPr>
            <p:cNvPr id="4" name="Chord 16">
              <a:extLst>
                <a:ext uri="{FF2B5EF4-FFF2-40B4-BE49-F238E27FC236}">
                  <a16:creationId xmlns:a16="http://schemas.microsoft.com/office/drawing/2014/main" id="{0C69B2B8-A3C6-0E80-D455-B934FA0488FC}"/>
                </a:ext>
              </a:extLst>
            </p:cNvPr>
            <p:cNvSpPr/>
            <p:nvPr userDrawn="1"/>
          </p:nvSpPr>
          <p:spPr>
            <a:xfrm rot="2768328">
              <a:off x="9086963" y="2924944"/>
              <a:ext cx="2131286" cy="2131286"/>
            </a:xfrm>
            <a:prstGeom prst="chord">
              <a:avLst>
                <a:gd name="adj1" fmla="val 5420356"/>
                <a:gd name="adj2" fmla="val 16200000"/>
              </a:avLst>
            </a:prstGeom>
            <a:solidFill>
              <a:srgbClr val="217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Chord 17">
              <a:extLst>
                <a:ext uri="{FF2B5EF4-FFF2-40B4-BE49-F238E27FC236}">
                  <a16:creationId xmlns:a16="http://schemas.microsoft.com/office/drawing/2014/main" id="{ABA8A22B-8A96-6C14-DB97-ADC27C5EBEA0}"/>
                </a:ext>
              </a:extLst>
            </p:cNvPr>
            <p:cNvSpPr/>
            <p:nvPr userDrawn="1"/>
          </p:nvSpPr>
          <p:spPr>
            <a:xfrm rot="13500000">
              <a:off x="8849596" y="3121081"/>
              <a:ext cx="2131286" cy="2131286"/>
            </a:xfrm>
            <a:prstGeom prst="chord">
              <a:avLst>
                <a:gd name="adj1" fmla="val 5420356"/>
                <a:gd name="adj2" fmla="val 16342947"/>
              </a:avLst>
            </a:prstGeom>
            <a:solidFill>
              <a:srgbClr val="2175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5226E24-E5F5-2790-567F-3C47A99384B6}"/>
              </a:ext>
            </a:extLst>
          </p:cNvPr>
          <p:cNvGrpSpPr/>
          <p:nvPr userDrawn="1"/>
        </p:nvGrpSpPr>
        <p:grpSpPr>
          <a:xfrm>
            <a:off x="6123306" y="3645024"/>
            <a:ext cx="2368653" cy="2327423"/>
            <a:chOff x="6123306" y="2924944"/>
            <a:chExt cx="2368653" cy="2327423"/>
          </a:xfrm>
        </p:grpSpPr>
        <p:sp>
          <p:nvSpPr>
            <p:cNvPr id="7" name="Chord 13">
              <a:extLst>
                <a:ext uri="{FF2B5EF4-FFF2-40B4-BE49-F238E27FC236}">
                  <a16:creationId xmlns:a16="http://schemas.microsoft.com/office/drawing/2014/main" id="{11FCD3A9-B11C-2373-519E-28700DCF3B81}"/>
                </a:ext>
              </a:extLst>
            </p:cNvPr>
            <p:cNvSpPr/>
            <p:nvPr userDrawn="1"/>
          </p:nvSpPr>
          <p:spPr>
            <a:xfrm rot="2768328">
              <a:off x="6360673" y="2924944"/>
              <a:ext cx="2131286" cy="2131286"/>
            </a:xfrm>
            <a:prstGeom prst="chord">
              <a:avLst>
                <a:gd name="adj1" fmla="val 5420356"/>
                <a:gd name="adj2" fmla="val 16200000"/>
              </a:avLst>
            </a:prstGeom>
            <a:solidFill>
              <a:srgbClr val="3A99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Chord 14">
              <a:extLst>
                <a:ext uri="{FF2B5EF4-FFF2-40B4-BE49-F238E27FC236}">
                  <a16:creationId xmlns:a16="http://schemas.microsoft.com/office/drawing/2014/main" id="{AE2A8941-7506-5B9A-5D12-A3032D92377C}"/>
                </a:ext>
              </a:extLst>
            </p:cNvPr>
            <p:cNvSpPr/>
            <p:nvPr userDrawn="1"/>
          </p:nvSpPr>
          <p:spPr>
            <a:xfrm rot="13500000">
              <a:off x="6123306" y="3121081"/>
              <a:ext cx="2131286" cy="2131286"/>
            </a:xfrm>
            <a:prstGeom prst="chord">
              <a:avLst>
                <a:gd name="adj1" fmla="val 5420356"/>
                <a:gd name="adj2" fmla="val 16342947"/>
              </a:avLst>
            </a:prstGeom>
            <a:solidFill>
              <a:srgbClr val="3A99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F398730F-CBC9-DB8F-A462-C95B27901844}"/>
              </a:ext>
            </a:extLst>
          </p:cNvPr>
          <p:cNvGrpSpPr/>
          <p:nvPr userDrawn="1"/>
        </p:nvGrpSpPr>
        <p:grpSpPr>
          <a:xfrm>
            <a:off x="3397016" y="3645024"/>
            <a:ext cx="2368653" cy="2327423"/>
            <a:chOff x="3397016" y="2924944"/>
            <a:chExt cx="2368653" cy="2327423"/>
          </a:xfrm>
        </p:grpSpPr>
        <p:sp>
          <p:nvSpPr>
            <p:cNvPr id="13" name="Chord 10">
              <a:extLst>
                <a:ext uri="{FF2B5EF4-FFF2-40B4-BE49-F238E27FC236}">
                  <a16:creationId xmlns:a16="http://schemas.microsoft.com/office/drawing/2014/main" id="{47CDE51C-61AA-70F5-3628-43BBB16C36C3}"/>
                </a:ext>
              </a:extLst>
            </p:cNvPr>
            <p:cNvSpPr/>
            <p:nvPr userDrawn="1"/>
          </p:nvSpPr>
          <p:spPr>
            <a:xfrm rot="2768328">
              <a:off x="3634383" y="2924944"/>
              <a:ext cx="2131286" cy="2131286"/>
            </a:xfrm>
            <a:prstGeom prst="chord">
              <a:avLst>
                <a:gd name="adj1" fmla="val 5420356"/>
                <a:gd name="adj2" fmla="val 16200000"/>
              </a:avLst>
            </a:prstGeom>
            <a:solidFill>
              <a:srgbClr val="FF5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hord 11">
              <a:extLst>
                <a:ext uri="{FF2B5EF4-FFF2-40B4-BE49-F238E27FC236}">
                  <a16:creationId xmlns:a16="http://schemas.microsoft.com/office/drawing/2014/main" id="{1EA16272-FF4E-7FC8-9B23-9C67B6091CB2}"/>
                </a:ext>
              </a:extLst>
            </p:cNvPr>
            <p:cNvSpPr/>
            <p:nvPr userDrawn="1"/>
          </p:nvSpPr>
          <p:spPr>
            <a:xfrm rot="13500000">
              <a:off x="3397016" y="3121081"/>
              <a:ext cx="2131286" cy="2131286"/>
            </a:xfrm>
            <a:prstGeom prst="chord">
              <a:avLst>
                <a:gd name="adj1" fmla="val 5420356"/>
                <a:gd name="adj2" fmla="val 16342947"/>
              </a:avLst>
            </a:prstGeom>
            <a:solidFill>
              <a:srgbClr val="FF5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E286612-F2C3-7EEF-53C4-E90EE9F80AC3}"/>
              </a:ext>
            </a:extLst>
          </p:cNvPr>
          <p:cNvGrpSpPr/>
          <p:nvPr userDrawn="1"/>
        </p:nvGrpSpPr>
        <p:grpSpPr>
          <a:xfrm>
            <a:off x="716373" y="3645025"/>
            <a:ext cx="2368653" cy="2327423"/>
            <a:chOff x="716373" y="2924945"/>
            <a:chExt cx="2368653" cy="2327423"/>
          </a:xfrm>
        </p:grpSpPr>
        <p:sp>
          <p:nvSpPr>
            <p:cNvPr id="16" name="Chord 1">
              <a:extLst>
                <a:ext uri="{FF2B5EF4-FFF2-40B4-BE49-F238E27FC236}">
                  <a16:creationId xmlns:a16="http://schemas.microsoft.com/office/drawing/2014/main" id="{073E5914-FC52-50C1-8864-8233B7D45238}"/>
                </a:ext>
              </a:extLst>
            </p:cNvPr>
            <p:cNvSpPr/>
            <p:nvPr userDrawn="1"/>
          </p:nvSpPr>
          <p:spPr>
            <a:xfrm rot="2768328">
              <a:off x="953740" y="2924945"/>
              <a:ext cx="2131286" cy="2131286"/>
            </a:xfrm>
            <a:prstGeom prst="chord">
              <a:avLst>
                <a:gd name="adj1" fmla="val 5420356"/>
                <a:gd name="adj2" fmla="val 162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Chord 7">
              <a:extLst>
                <a:ext uri="{FF2B5EF4-FFF2-40B4-BE49-F238E27FC236}">
                  <a16:creationId xmlns:a16="http://schemas.microsoft.com/office/drawing/2014/main" id="{8EF1E8D9-C1EE-A2EA-5CB2-C2CC8CF1CB9B}"/>
                </a:ext>
              </a:extLst>
            </p:cNvPr>
            <p:cNvSpPr/>
            <p:nvPr userDrawn="1"/>
          </p:nvSpPr>
          <p:spPr>
            <a:xfrm rot="13500000">
              <a:off x="716373" y="3121082"/>
              <a:ext cx="2131286" cy="2131286"/>
            </a:xfrm>
            <a:prstGeom prst="chord">
              <a:avLst>
                <a:gd name="adj1" fmla="val 5420356"/>
                <a:gd name="adj2" fmla="val 1634294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CCD9C0B0-0652-043A-BC16-CFAA465DFC24}"/>
              </a:ext>
            </a:extLst>
          </p:cNvPr>
          <p:cNvSpPr/>
          <p:nvPr userDrawn="1"/>
        </p:nvSpPr>
        <p:spPr>
          <a:xfrm>
            <a:off x="9048328" y="3861256"/>
            <a:ext cx="1872000" cy="1872000"/>
          </a:xfrm>
          <a:prstGeom prst="ellipse">
            <a:avLst/>
          </a:prstGeom>
          <a:solidFill>
            <a:schemeClr val="bg1"/>
          </a:solidFill>
          <a:ln>
            <a:solidFill>
              <a:srgbClr val="2175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9D39DD6-F7AF-3083-5FC1-2121DE9DCAD1}"/>
              </a:ext>
            </a:extLst>
          </p:cNvPr>
          <p:cNvSpPr/>
          <p:nvPr userDrawn="1"/>
        </p:nvSpPr>
        <p:spPr>
          <a:xfrm>
            <a:off x="6312232" y="3841508"/>
            <a:ext cx="1872000" cy="1872000"/>
          </a:xfrm>
          <a:prstGeom prst="ellipse">
            <a:avLst/>
          </a:prstGeom>
          <a:solidFill>
            <a:schemeClr val="bg1"/>
          </a:solidFill>
          <a:ln>
            <a:solidFill>
              <a:srgbClr val="3A99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896F9F1-6F6A-D228-E1B2-F27A01A1FA6A}"/>
              </a:ext>
            </a:extLst>
          </p:cNvPr>
          <p:cNvSpPr/>
          <p:nvPr userDrawn="1"/>
        </p:nvSpPr>
        <p:spPr>
          <a:xfrm>
            <a:off x="911424" y="3861256"/>
            <a:ext cx="1872000" cy="1872000"/>
          </a:xfrm>
          <a:prstGeom prst="ellipse">
            <a:avLst/>
          </a:prstGeom>
          <a:solidFill>
            <a:schemeClr val="bg1"/>
          </a:solidFill>
          <a:ln>
            <a:solidFill>
              <a:srgbClr val="1560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652D6386-09C2-5C64-5BA9-0615EB1A8713}"/>
              </a:ext>
            </a:extLst>
          </p:cNvPr>
          <p:cNvSpPr/>
          <p:nvPr userDrawn="1"/>
        </p:nvSpPr>
        <p:spPr>
          <a:xfrm>
            <a:off x="3600000" y="3872737"/>
            <a:ext cx="1872000" cy="1872000"/>
          </a:xfrm>
          <a:prstGeom prst="ellipse">
            <a:avLst/>
          </a:prstGeom>
          <a:solidFill>
            <a:schemeClr val="bg1"/>
          </a:solidFill>
          <a:ln>
            <a:solidFill>
              <a:srgbClr val="FF50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space réservé du texte 33">
            <a:extLst>
              <a:ext uri="{FF2B5EF4-FFF2-40B4-BE49-F238E27FC236}">
                <a16:creationId xmlns:a16="http://schemas.microsoft.com/office/drawing/2014/main" id="{3788C7D8-908F-1169-FE66-DA97F19B1C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1225" y="3861743"/>
            <a:ext cx="1928813" cy="1871662"/>
          </a:xfrm>
          <a:prstGeom prst="rect">
            <a:avLst/>
          </a:prstGeom>
        </p:spPr>
        <p:txBody>
          <a:bodyPr anchor="ctr" anchorCtr="1"/>
          <a:lstStyle>
            <a:lvl1pPr marL="0" indent="0" algn="ctr">
              <a:buNone/>
              <a:defRPr sz="1800">
                <a:solidFill>
                  <a:srgbClr val="156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3" name="Espace réservé du texte 33">
            <a:extLst>
              <a:ext uri="{FF2B5EF4-FFF2-40B4-BE49-F238E27FC236}">
                <a16:creationId xmlns:a16="http://schemas.microsoft.com/office/drawing/2014/main" id="{8928D6F2-5814-CF84-48BF-A2C0731C93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9960" y="3861256"/>
            <a:ext cx="1928813" cy="1871662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sz="1800">
                <a:solidFill>
                  <a:srgbClr val="EF4E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4" name="Espace réservé du texte 33">
            <a:extLst>
              <a:ext uri="{FF2B5EF4-FFF2-40B4-BE49-F238E27FC236}">
                <a16:creationId xmlns:a16="http://schemas.microsoft.com/office/drawing/2014/main" id="{86BF90E1-5968-402B-7D02-CB597D5403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0603" y="3858313"/>
            <a:ext cx="1928813" cy="1871662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sz="1800">
                <a:solidFill>
                  <a:srgbClr val="3A999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5" name="Espace réservé du texte 33">
            <a:extLst>
              <a:ext uri="{FF2B5EF4-FFF2-40B4-BE49-F238E27FC236}">
                <a16:creationId xmlns:a16="http://schemas.microsoft.com/office/drawing/2014/main" id="{379BD89E-F489-5A1A-46A4-C9D131B881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050697" y="3856996"/>
            <a:ext cx="1928813" cy="1871662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sz="1800">
                <a:solidFill>
                  <a:srgbClr val="2175A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41180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u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930531-738D-4B74-2260-6DEE01BE8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91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3674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Ballon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63352" y="5733255"/>
            <a:ext cx="11633375" cy="724248"/>
          </a:xfrm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sz="48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ctr">
              <a:buFontTx/>
              <a:defRPr sz="48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ctr">
              <a:buFontTx/>
              <a:defRPr sz="48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ctr">
              <a:buFontTx/>
              <a:defRPr sz="48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ctr">
              <a:buFontTx/>
              <a:defRPr sz="4800" b="1" cap="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50037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ction Chais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>
            <a:spLocks noGrp="1"/>
          </p:cNvSpPr>
          <p:nvPr>
            <p:ph type="body" sz="quarter" idx="1"/>
          </p:nvPr>
        </p:nvSpPr>
        <p:spPr>
          <a:xfrm>
            <a:off x="5743200" y="3066875"/>
            <a:ext cx="6448800" cy="724249"/>
          </a:xfrm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ctr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ctr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ctr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ctr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1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396808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ction et Sous-titre Chais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e niveau 1…"/>
          <p:cNvSpPr>
            <a:spLocks noGrp="1"/>
          </p:cNvSpPr>
          <p:nvPr>
            <p:ph type="body" sz="quarter" idx="1"/>
          </p:nvPr>
        </p:nvSpPr>
        <p:spPr>
          <a:xfrm>
            <a:off x="5774887" y="2571756"/>
            <a:ext cx="6153526" cy="724248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>
              <a:buFontTx/>
              <a:defRPr sz="4800"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74652" y="3424832"/>
            <a:ext cx="6153997" cy="724248"/>
          </a:xfrm>
          <a:prstGeom prst="rect">
            <a:avLst/>
          </a:prstGeom>
        </p:spPr>
        <p:txBody>
          <a:bodyPr anchor="ctr"/>
          <a:lstStyle/>
          <a:p>
            <a:pPr marL="0" indent="0">
              <a:buSzTx/>
              <a:buFontTx/>
              <a:buNone/>
              <a:defRPr b="1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30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445639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ous-section Ballon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8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480465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 Pion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47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204683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 Tri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56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015399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 Ballon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65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4048081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74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856420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u Pet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2" descr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8041" y="6157912"/>
            <a:ext cx="1271468" cy="700088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e niveau 1…"/>
          <p:cNvSpPr>
            <a:spLocks noGrp="1"/>
          </p:cNvSpPr>
          <p:nvPr>
            <p:ph type="body" sz="quarter" idx="1"/>
          </p:nvPr>
        </p:nvSpPr>
        <p:spPr>
          <a:xfrm>
            <a:off x="323531" y="339509"/>
            <a:ext cx="11573196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84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700067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s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e niveau 1…"/>
          <p:cNvSpPr>
            <a:spLocks noGrp="1"/>
          </p:cNvSpPr>
          <p:nvPr>
            <p:ph type="body" sz="quarter" idx="1"/>
          </p:nvPr>
        </p:nvSpPr>
        <p:spPr>
          <a:xfrm>
            <a:off x="2730019" y="339509"/>
            <a:ext cx="9166708" cy="724248"/>
          </a:xfrm>
          <a:prstGeom prst="rect">
            <a:avLst/>
          </a:prstGeom>
        </p:spPr>
        <p:txBody>
          <a:bodyPr anchor="ctr"/>
          <a:lstStyle>
            <a:lvl1pPr marL="0" indent="0" algn="r">
              <a:buSzTx/>
              <a:buFontTx/>
              <a:buNone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indent="-4572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63039" indent="-548639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812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38400" indent="-609600" algn="r">
              <a:buFontTx/>
              <a:defRPr sz="48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3999" y="1192584"/>
            <a:ext cx="11573199" cy="724248"/>
          </a:xfrm>
          <a:prstGeom prst="rect">
            <a:avLst/>
          </a:prstGeom>
        </p:spPr>
        <p:txBody>
          <a:bodyPr anchor="ctr"/>
          <a:lstStyle/>
          <a:p>
            <a: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grpSp>
        <p:nvGrpSpPr>
          <p:cNvPr id="95" name="Groupe 1"/>
          <p:cNvGrpSpPr/>
          <p:nvPr/>
        </p:nvGrpSpPr>
        <p:grpSpPr>
          <a:xfrm>
            <a:off x="8641498" y="3199355"/>
            <a:ext cx="2785237" cy="3218972"/>
            <a:chOff x="0" y="0"/>
            <a:chExt cx="2785235" cy="3218971"/>
          </a:xfrm>
        </p:grpSpPr>
        <p:sp>
          <p:nvSpPr>
            <p:cNvPr id="93" name="Chord 16"/>
            <p:cNvSpPr/>
            <p:nvPr/>
          </p:nvSpPr>
          <p:spPr>
            <a:xfrm rot="2768328">
              <a:off x="604728" y="56930"/>
              <a:ext cx="1065644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rgbClr val="2175A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Chord 17"/>
            <p:cNvSpPr/>
            <p:nvPr/>
          </p:nvSpPr>
          <p:spPr>
            <a:xfrm rot="13500000">
              <a:off x="1084318" y="1007381"/>
              <a:ext cx="1109942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8" y="21600"/>
                  </a:moveTo>
                  <a:cubicBezTo>
                    <a:pt x="9285" y="21600"/>
                    <a:pt x="0" y="16765"/>
                    <a:pt x="0" y="10800"/>
                  </a:cubicBezTo>
                  <a:cubicBezTo>
                    <a:pt x="0" y="4835"/>
                    <a:pt x="9285" y="0"/>
                    <a:pt x="20738" y="0"/>
                  </a:cubicBezTo>
                  <a:cubicBezTo>
                    <a:pt x="21025" y="0"/>
                    <a:pt x="21313" y="3"/>
                    <a:pt x="21600" y="9"/>
                  </a:cubicBezTo>
                  <a:close/>
                </a:path>
              </a:pathLst>
            </a:custGeom>
            <a:solidFill>
              <a:srgbClr val="2175A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98" name="Groupe 5"/>
          <p:cNvGrpSpPr/>
          <p:nvPr/>
        </p:nvGrpSpPr>
        <p:grpSpPr>
          <a:xfrm>
            <a:off x="5915208" y="3199355"/>
            <a:ext cx="2785237" cy="3218972"/>
            <a:chOff x="0" y="0"/>
            <a:chExt cx="2785235" cy="3218971"/>
          </a:xfrm>
        </p:grpSpPr>
        <p:sp>
          <p:nvSpPr>
            <p:cNvPr id="96" name="Chord 13"/>
            <p:cNvSpPr/>
            <p:nvPr/>
          </p:nvSpPr>
          <p:spPr>
            <a:xfrm rot="2768328">
              <a:off x="604728" y="56930"/>
              <a:ext cx="1065644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rgbClr val="3A99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Chord 14"/>
            <p:cNvSpPr/>
            <p:nvPr/>
          </p:nvSpPr>
          <p:spPr>
            <a:xfrm rot="13500000">
              <a:off x="1084318" y="1007381"/>
              <a:ext cx="1109942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8" y="21600"/>
                  </a:moveTo>
                  <a:cubicBezTo>
                    <a:pt x="9285" y="21600"/>
                    <a:pt x="0" y="16765"/>
                    <a:pt x="0" y="10800"/>
                  </a:cubicBezTo>
                  <a:cubicBezTo>
                    <a:pt x="0" y="4835"/>
                    <a:pt x="9285" y="0"/>
                    <a:pt x="20738" y="0"/>
                  </a:cubicBezTo>
                  <a:cubicBezTo>
                    <a:pt x="21025" y="0"/>
                    <a:pt x="21313" y="3"/>
                    <a:pt x="21600" y="9"/>
                  </a:cubicBezTo>
                  <a:close/>
                </a:path>
              </a:pathLst>
            </a:custGeom>
            <a:solidFill>
              <a:srgbClr val="3A999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101" name="Groupe 9"/>
          <p:cNvGrpSpPr/>
          <p:nvPr/>
        </p:nvGrpSpPr>
        <p:grpSpPr>
          <a:xfrm>
            <a:off x="3188918" y="3199355"/>
            <a:ext cx="2785237" cy="3218972"/>
            <a:chOff x="0" y="0"/>
            <a:chExt cx="2785235" cy="3218971"/>
          </a:xfrm>
        </p:grpSpPr>
        <p:sp>
          <p:nvSpPr>
            <p:cNvPr id="99" name="Chord 10"/>
            <p:cNvSpPr/>
            <p:nvPr/>
          </p:nvSpPr>
          <p:spPr>
            <a:xfrm rot="2768328">
              <a:off x="604728" y="56930"/>
              <a:ext cx="1065644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rgbClr val="FF503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0" name="Chord 11"/>
            <p:cNvSpPr/>
            <p:nvPr/>
          </p:nvSpPr>
          <p:spPr>
            <a:xfrm rot="13500000">
              <a:off x="1084318" y="1007381"/>
              <a:ext cx="1109942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8" y="21600"/>
                  </a:moveTo>
                  <a:cubicBezTo>
                    <a:pt x="9285" y="21600"/>
                    <a:pt x="0" y="16765"/>
                    <a:pt x="0" y="10800"/>
                  </a:cubicBezTo>
                  <a:cubicBezTo>
                    <a:pt x="0" y="4835"/>
                    <a:pt x="9285" y="0"/>
                    <a:pt x="20738" y="0"/>
                  </a:cubicBezTo>
                  <a:cubicBezTo>
                    <a:pt x="21025" y="0"/>
                    <a:pt x="21313" y="3"/>
                    <a:pt x="21600" y="9"/>
                  </a:cubicBezTo>
                  <a:close/>
                </a:path>
              </a:pathLst>
            </a:custGeom>
            <a:solidFill>
              <a:srgbClr val="FF503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104" name="Groupe 14"/>
          <p:cNvGrpSpPr/>
          <p:nvPr/>
        </p:nvGrpSpPr>
        <p:grpSpPr>
          <a:xfrm>
            <a:off x="508275" y="3199356"/>
            <a:ext cx="2785237" cy="3218972"/>
            <a:chOff x="0" y="0"/>
            <a:chExt cx="2785235" cy="3218971"/>
          </a:xfrm>
        </p:grpSpPr>
        <p:sp>
          <p:nvSpPr>
            <p:cNvPr id="102" name="Chord 1"/>
            <p:cNvSpPr/>
            <p:nvPr/>
          </p:nvSpPr>
          <p:spPr>
            <a:xfrm rot="2768328">
              <a:off x="604728" y="56930"/>
              <a:ext cx="1065644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9671" y="21600"/>
                    <a:pt x="0" y="16765"/>
                    <a:pt x="0" y="10800"/>
                  </a:cubicBezTo>
                  <a:cubicBezTo>
                    <a:pt x="0" y="4835"/>
                    <a:pt x="9671" y="0"/>
                    <a:pt x="2160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3" name="Chord 7"/>
            <p:cNvSpPr/>
            <p:nvPr/>
          </p:nvSpPr>
          <p:spPr>
            <a:xfrm rot="13500000">
              <a:off x="1084318" y="1007381"/>
              <a:ext cx="1109942" cy="2131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38" y="21600"/>
                  </a:moveTo>
                  <a:cubicBezTo>
                    <a:pt x="9285" y="21600"/>
                    <a:pt x="0" y="16765"/>
                    <a:pt x="0" y="10800"/>
                  </a:cubicBezTo>
                  <a:cubicBezTo>
                    <a:pt x="0" y="4835"/>
                    <a:pt x="9285" y="0"/>
                    <a:pt x="20738" y="0"/>
                  </a:cubicBezTo>
                  <a:cubicBezTo>
                    <a:pt x="21025" y="0"/>
                    <a:pt x="21313" y="3"/>
                    <a:pt x="21600" y="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sp>
        <p:nvSpPr>
          <p:cNvPr id="105" name="Ellipse 17"/>
          <p:cNvSpPr/>
          <p:nvPr/>
        </p:nvSpPr>
        <p:spPr>
          <a:xfrm>
            <a:off x="9048328" y="3861256"/>
            <a:ext cx="1872001" cy="187200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175A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6" name="Ellipse 18"/>
          <p:cNvSpPr/>
          <p:nvPr/>
        </p:nvSpPr>
        <p:spPr>
          <a:xfrm>
            <a:off x="6312232" y="3841508"/>
            <a:ext cx="1872001" cy="187200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3A9998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7" name="Ellipse 19"/>
          <p:cNvSpPr/>
          <p:nvPr/>
        </p:nvSpPr>
        <p:spPr>
          <a:xfrm>
            <a:off x="911424" y="3861256"/>
            <a:ext cx="1872001" cy="1872001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8" name="Ellipse 20"/>
          <p:cNvSpPr/>
          <p:nvPr/>
        </p:nvSpPr>
        <p:spPr>
          <a:xfrm>
            <a:off x="3600000" y="3872736"/>
            <a:ext cx="1872001" cy="1872001"/>
          </a:xfrm>
          <a:prstGeom prst="ellipse">
            <a:avLst/>
          </a:prstGeom>
          <a:solidFill>
            <a:srgbClr val="FFFFFF"/>
          </a:solidFill>
          <a:ln w="19050">
            <a:solidFill>
              <a:srgbClr val="FF503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09" name="Espace réservé du texte 33"/>
          <p:cNvSpPr>
            <a:spLocks noGrp="1"/>
          </p:cNvSpPr>
          <p:nvPr>
            <p:ph type="body" sz="quarter" idx="14"/>
          </p:nvPr>
        </p:nvSpPr>
        <p:spPr>
          <a:xfrm>
            <a:off x="911225" y="3861742"/>
            <a:ext cx="1928814" cy="187166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SzTx/>
              <a:buFontTx/>
              <a:buNone/>
              <a:defRPr sz="1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0" name="Espace réservé du texte 33"/>
          <p:cNvSpPr>
            <a:spLocks noGrp="1"/>
          </p:cNvSpPr>
          <p:nvPr>
            <p:ph type="body" sz="quarter" idx="15"/>
          </p:nvPr>
        </p:nvSpPr>
        <p:spPr>
          <a:xfrm>
            <a:off x="3599960" y="3861256"/>
            <a:ext cx="1928814" cy="187166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SzTx/>
              <a:buFontTx/>
              <a:buNone/>
              <a:defRPr sz="1800">
                <a:solidFill>
                  <a:srgbClr val="EF4E45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1" name="Espace réservé du texte 33"/>
          <p:cNvSpPr>
            <a:spLocks noGrp="1"/>
          </p:cNvSpPr>
          <p:nvPr>
            <p:ph type="body" sz="quarter" idx="16"/>
          </p:nvPr>
        </p:nvSpPr>
        <p:spPr>
          <a:xfrm>
            <a:off x="6280603" y="3858312"/>
            <a:ext cx="1928814" cy="187166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SzTx/>
              <a:buFontTx/>
              <a:buNone/>
              <a:defRPr sz="1800">
                <a:solidFill>
                  <a:srgbClr val="3A9998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2" name="Espace réservé du texte 33"/>
          <p:cNvSpPr>
            <a:spLocks noGrp="1"/>
          </p:cNvSpPr>
          <p:nvPr>
            <p:ph type="body" sz="quarter" idx="17"/>
          </p:nvPr>
        </p:nvSpPr>
        <p:spPr>
          <a:xfrm>
            <a:off x="9050697" y="3856995"/>
            <a:ext cx="1928814" cy="187166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SzTx/>
              <a:buFontTx/>
              <a:buNone/>
              <a:defRPr sz="1800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113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702650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ut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27704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Numéro de diapositive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76978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BBFE26C-98A5-C257-A307-8A2D39308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164EAA-3902-9ECB-CB80-5A833F92F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48DB8B-B512-E475-42CE-CC152388F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F306CC-99CE-B051-3D4E-3435FA51F0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fr-FR"/>
              <a:t>AG ACE78 - 19 mars 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A0710D-0CEF-E722-46F8-9747E8039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C64E32-5EC2-4414-9D4B-95495226915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481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8" r:id="rId11"/>
    <p:sldLayoutId id="214748368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3" descr="Image 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3" y="0"/>
            <a:ext cx="2730022" cy="150318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e du titre"/>
          <p:cNvSpPr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4" name="Texte niveau 1…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" name="Numéro de diapositive"/>
          <p:cNvSpPr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9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Aptos"/>
          <a:ea typeface="Aptos"/>
          <a:cs typeface="Apto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26" Type="http://schemas.openxmlformats.org/officeDocument/2006/relationships/image" Target="../media/image33.jpeg"/><Relationship Id="rId3" Type="http://schemas.openxmlformats.org/officeDocument/2006/relationships/image" Target="../media/image10.jpeg"/><Relationship Id="rId21" Type="http://schemas.openxmlformats.org/officeDocument/2006/relationships/image" Target="../media/image28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17" Type="http://schemas.openxmlformats.org/officeDocument/2006/relationships/image" Target="../media/image24.jpeg"/><Relationship Id="rId25" Type="http://schemas.openxmlformats.org/officeDocument/2006/relationships/image" Target="../media/image32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29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emf"/><Relationship Id="rId11" Type="http://schemas.openxmlformats.org/officeDocument/2006/relationships/image" Target="../media/image18.jpeg"/><Relationship Id="rId24" Type="http://schemas.openxmlformats.org/officeDocument/2006/relationships/image" Target="../media/image31.jpe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23" Type="http://schemas.openxmlformats.org/officeDocument/2006/relationships/image" Target="../media/image30.jpeg"/><Relationship Id="rId28" Type="http://schemas.openxmlformats.org/officeDocument/2006/relationships/image" Target="../media/image35.jpeg"/><Relationship Id="rId10" Type="http://schemas.openxmlformats.org/officeDocument/2006/relationships/image" Target="../media/image17.jpeg"/><Relationship Id="rId19" Type="http://schemas.openxmlformats.org/officeDocument/2006/relationships/image" Target="../media/image26.jpeg"/><Relationship Id="rId31" Type="http://schemas.openxmlformats.org/officeDocument/2006/relationships/image" Target="../media/image38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jpeg"/><Relationship Id="rId22" Type="http://schemas.openxmlformats.org/officeDocument/2006/relationships/image" Target="../media/image29.jpeg"/><Relationship Id="rId27" Type="http://schemas.openxmlformats.org/officeDocument/2006/relationships/image" Target="../media/image34.jpeg"/><Relationship Id="rId30" Type="http://schemas.openxmlformats.org/officeDocument/2006/relationships/image" Target="../media/image3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2">
            <a:extLst>
              <a:ext uri="{FF2B5EF4-FFF2-40B4-BE49-F238E27FC236}">
                <a16:creationId xmlns:a16="http://schemas.microsoft.com/office/drawing/2014/main" id="{33DAE34B-29A8-7BB4-8161-30421E576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333" y="4212562"/>
            <a:ext cx="1091424" cy="134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Image 4">
            <a:extLst>
              <a:ext uri="{FF2B5EF4-FFF2-40B4-BE49-F238E27FC236}">
                <a16:creationId xmlns:a16="http://schemas.microsoft.com/office/drawing/2014/main" id="{EDAB7F09-02F2-CECB-AC88-F18DB00D0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627" y="834936"/>
            <a:ext cx="1026239" cy="125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Image 10">
            <a:extLst>
              <a:ext uri="{FF2B5EF4-FFF2-40B4-BE49-F238E27FC236}">
                <a16:creationId xmlns:a16="http://schemas.microsoft.com/office/drawing/2014/main" id="{CEFCF3B4-43B4-94D8-766E-D1B3C461C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065" y="2045452"/>
            <a:ext cx="1011691" cy="12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Image 20">
            <a:extLst>
              <a:ext uri="{FF2B5EF4-FFF2-40B4-BE49-F238E27FC236}">
                <a16:creationId xmlns:a16="http://schemas.microsoft.com/office/drawing/2014/main" id="{68260912-37DF-2B72-B59D-2EEE4C682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369" y="815125"/>
            <a:ext cx="1252316" cy="125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 63">
            <a:extLst>
              <a:ext uri="{FF2B5EF4-FFF2-40B4-BE49-F238E27FC236}">
                <a16:creationId xmlns:a16="http://schemas.microsoft.com/office/drawing/2014/main" id="{6767C923-B2E9-26EA-EAC7-0173763C1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285" y="825454"/>
            <a:ext cx="976104" cy="126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Image 65" descr="Xavier de Jerphanion">
            <a:extLst>
              <a:ext uri="{FF2B5EF4-FFF2-40B4-BE49-F238E27FC236}">
                <a16:creationId xmlns:a16="http://schemas.microsoft.com/office/drawing/2014/main" id="{1DDBB8C3-540E-9A3C-02CB-ABBEB7B61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1434" y="834936"/>
            <a:ext cx="1248667" cy="1248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C13C87CA-C6F3-541C-4A43-6BC9BFFC6A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812" y="786255"/>
            <a:ext cx="950435" cy="125057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99EEDB86-34D9-42D0-5587-C4633CA2CB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6782" y="809630"/>
            <a:ext cx="1123839" cy="1231172"/>
          </a:xfrm>
          <a:prstGeom prst="rect">
            <a:avLst/>
          </a:prstGeom>
        </p:spPr>
      </p:pic>
      <p:pic>
        <p:nvPicPr>
          <p:cNvPr id="57" name="Image 24">
            <a:extLst>
              <a:ext uri="{FF2B5EF4-FFF2-40B4-BE49-F238E27FC236}">
                <a16:creationId xmlns:a16="http://schemas.microsoft.com/office/drawing/2014/main" id="{A05B4EDD-DB6B-6169-0C6D-F80346502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157" y="821183"/>
            <a:ext cx="801795" cy="1291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 30">
            <a:extLst>
              <a:ext uri="{FF2B5EF4-FFF2-40B4-BE49-F238E27FC236}">
                <a16:creationId xmlns:a16="http://schemas.microsoft.com/office/drawing/2014/main" id="{BCAD134C-BED3-8432-C92D-37E96D011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533" y="3258481"/>
            <a:ext cx="1011691" cy="114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 32">
            <a:extLst>
              <a:ext uri="{FF2B5EF4-FFF2-40B4-BE49-F238E27FC236}">
                <a16:creationId xmlns:a16="http://schemas.microsoft.com/office/drawing/2014/main" id="{DA64D80B-6B89-AE50-85EA-9A67F7FCA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036" y="2028040"/>
            <a:ext cx="1060343" cy="1283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Image 2">
            <a:extLst>
              <a:ext uri="{FF2B5EF4-FFF2-40B4-BE49-F238E27FC236}">
                <a16:creationId xmlns:a16="http://schemas.microsoft.com/office/drawing/2014/main" id="{214330A5-C0B1-974A-08B6-DF41F0191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662" y="3250790"/>
            <a:ext cx="873197" cy="1163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2" descr="Stephane DELIRY">
            <a:extLst>
              <a:ext uri="{FF2B5EF4-FFF2-40B4-BE49-F238E27FC236}">
                <a16:creationId xmlns:a16="http://schemas.microsoft.com/office/drawing/2014/main" id="{9FBC665D-A4DC-A610-BE74-57D1C936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285" y="3225954"/>
            <a:ext cx="1188599" cy="1188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4" descr="Jean-Jacques Vironda">
            <a:extLst>
              <a:ext uri="{FF2B5EF4-FFF2-40B4-BE49-F238E27FC236}">
                <a16:creationId xmlns:a16="http://schemas.microsoft.com/office/drawing/2014/main" id="{8D06ABFD-F652-3ABF-8BDC-FC0C93509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049" y="3250790"/>
            <a:ext cx="1140451" cy="114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7" descr="Marie PORTIER">
            <a:extLst>
              <a:ext uri="{FF2B5EF4-FFF2-40B4-BE49-F238E27FC236}">
                <a16:creationId xmlns:a16="http://schemas.microsoft.com/office/drawing/2014/main" id="{5DE65802-816F-B11C-B76D-78ECA9EE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538" y="4359394"/>
            <a:ext cx="1269699" cy="12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9" descr="Michele Pinon">
            <a:extLst>
              <a:ext uri="{FF2B5EF4-FFF2-40B4-BE49-F238E27FC236}">
                <a16:creationId xmlns:a16="http://schemas.microsoft.com/office/drawing/2014/main" id="{EECF1ACE-8C1F-6932-8E80-E4969E5F5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838" y="3230573"/>
            <a:ext cx="1138826" cy="114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Image 4">
            <a:extLst>
              <a:ext uri="{FF2B5EF4-FFF2-40B4-BE49-F238E27FC236}">
                <a16:creationId xmlns:a16="http://schemas.microsoft.com/office/drawing/2014/main" id="{EB9F8A08-5023-1513-2634-9C2E455BD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28" y="4378884"/>
            <a:ext cx="1154585" cy="115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 28">
            <a:extLst>
              <a:ext uri="{FF2B5EF4-FFF2-40B4-BE49-F238E27FC236}">
                <a16:creationId xmlns:a16="http://schemas.microsoft.com/office/drawing/2014/main" id="{9E3B18FB-682F-A62C-D973-BDE93E08E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341" y="2002121"/>
            <a:ext cx="1267226" cy="124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2517D336-668D-9134-1FC8-EB61A227A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885" y="2002121"/>
            <a:ext cx="984652" cy="123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Image 36">
            <a:extLst>
              <a:ext uri="{FF2B5EF4-FFF2-40B4-BE49-F238E27FC236}">
                <a16:creationId xmlns:a16="http://schemas.microsoft.com/office/drawing/2014/main" id="{BAC9ABC4-0868-67BB-46D3-33F7C345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917" y="1988145"/>
            <a:ext cx="989019" cy="123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Image 26">
            <a:extLst>
              <a:ext uri="{FF2B5EF4-FFF2-40B4-BE49-F238E27FC236}">
                <a16:creationId xmlns:a16="http://schemas.microsoft.com/office/drawing/2014/main" id="{1D5E1435-CFA5-43DE-C077-2F26639D8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985" y="4379825"/>
            <a:ext cx="1111077" cy="118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Image 2">
            <a:extLst>
              <a:ext uri="{FF2B5EF4-FFF2-40B4-BE49-F238E27FC236}">
                <a16:creationId xmlns:a16="http://schemas.microsoft.com/office/drawing/2014/main" id="{6653585F-C195-D917-0ED4-449E48E7B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139" y="3207076"/>
            <a:ext cx="873197" cy="117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Image 22">
            <a:extLst>
              <a:ext uri="{FF2B5EF4-FFF2-40B4-BE49-F238E27FC236}">
                <a16:creationId xmlns:a16="http://schemas.microsoft.com/office/drawing/2014/main" id="{310B9092-2906-B0AE-8DC5-A05830D2E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111" y="1993090"/>
            <a:ext cx="827435" cy="124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Image 2">
            <a:extLst>
              <a:ext uri="{FF2B5EF4-FFF2-40B4-BE49-F238E27FC236}">
                <a16:creationId xmlns:a16="http://schemas.microsoft.com/office/drawing/2014/main" id="{0240677A-886E-4B44-111C-91BF23E33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46" y="1988145"/>
            <a:ext cx="1134935" cy="127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Image 62">
            <a:extLst>
              <a:ext uri="{FF2B5EF4-FFF2-40B4-BE49-F238E27FC236}">
                <a16:creationId xmlns:a16="http://schemas.microsoft.com/office/drawing/2014/main" id="{95F1B656-5C43-A6A3-0B42-3799A5F86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014" y="1977090"/>
            <a:ext cx="1014496" cy="1272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Image 3">
            <a:extLst>
              <a:ext uri="{FF2B5EF4-FFF2-40B4-BE49-F238E27FC236}">
                <a16:creationId xmlns:a16="http://schemas.microsoft.com/office/drawing/2014/main" id="{CE931C16-CC8A-8944-9272-50FBFD0FB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0138" y="3221981"/>
            <a:ext cx="1003672" cy="119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Image 2">
            <a:extLst>
              <a:ext uri="{FF2B5EF4-FFF2-40B4-BE49-F238E27FC236}">
                <a16:creationId xmlns:a16="http://schemas.microsoft.com/office/drawing/2014/main" id="{FC2904F2-1D32-0597-1762-2F2805DBA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343" y="4352663"/>
            <a:ext cx="960531" cy="120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Image 2">
            <a:extLst>
              <a:ext uri="{FF2B5EF4-FFF2-40B4-BE49-F238E27FC236}">
                <a16:creationId xmlns:a16="http://schemas.microsoft.com/office/drawing/2014/main" id="{D3A2FEEB-8F29-F4F3-DF48-88BF6A959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524" y="4398571"/>
            <a:ext cx="985016" cy="1230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3939AB3-61E6-6F7B-51B6-8F4EE17E8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871" y="4378884"/>
            <a:ext cx="1182296" cy="118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61">
            <a:extLst>
              <a:ext uri="{FF2B5EF4-FFF2-40B4-BE49-F238E27FC236}">
                <a16:creationId xmlns:a16="http://schemas.microsoft.com/office/drawing/2014/main" id="{A25610A3-9A76-6EEB-6AC1-7656D6996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694" y="3227418"/>
            <a:ext cx="1025052" cy="114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7238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BE4B2EB-6A8E-2140-2A97-F4C2AE88DC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fr-FR" sz="5400" u="sng" dirty="0"/>
              <a:t>Assemblée générale  ACE78 </a:t>
            </a:r>
          </a:p>
          <a:p>
            <a:pPr algn="ctr"/>
            <a:endParaRPr lang="fr-FR" sz="4800" dirty="0"/>
          </a:p>
          <a:p>
            <a:pPr algn="ctr"/>
            <a:r>
              <a:rPr lang="fr-FR" sz="4800" dirty="0"/>
              <a:t>Jeudi 26 Mars 2026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293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1283844-1DE3-2059-3806-E33E6F45F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Assemblée générale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4CC8B0B-7F57-D074-DBA4-84330738DE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58F4F4-68A8-1BDB-8B25-3384BF8B08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BILAN 2025 </a:t>
            </a:r>
            <a:r>
              <a:rPr lang="fr-FR" sz="1600" dirty="0">
                <a:solidFill>
                  <a:srgbClr val="001E45"/>
                </a:solidFill>
              </a:rPr>
              <a:t>(Laurent TURLAY - Michel GAULT - Sophie LEGER) </a:t>
            </a:r>
            <a:br>
              <a:rPr lang="fr-FR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PLAN D’ACTIONS 2026 </a:t>
            </a:r>
            <a:r>
              <a:rPr lang="fr-FR" sz="1600" dirty="0">
                <a:solidFill>
                  <a:srgbClr val="001E45"/>
                </a:solidFill>
              </a:rPr>
              <a:t>(Françoise VINCENT)</a:t>
            </a:r>
            <a:br>
              <a:rPr lang="fr-FR" sz="1600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COMPTE RENDU FINANCIER 2025 ET BUDGET 2026 </a:t>
            </a:r>
            <a:r>
              <a:rPr lang="fr-FR" sz="1600" dirty="0">
                <a:solidFill>
                  <a:srgbClr val="001E45"/>
                </a:solidFill>
              </a:rPr>
              <a:t>(Dominique ROLE) </a:t>
            </a:r>
          </a:p>
          <a:p>
            <a:pPr marL="457200" indent="-457200">
              <a:buFont typeface="+mj-lt"/>
              <a:buAutoNum type="arabicPeriod"/>
            </a:pPr>
            <a:endParaRPr lang="fr-FR" sz="1600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TEMOIGNAGES (Raphaël FLORENTINY) </a:t>
            </a:r>
            <a:br>
              <a:rPr lang="fr-FR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RÉSOLUTIONS (Patrick SCHUMM)</a:t>
            </a:r>
            <a:br>
              <a:rPr lang="fr-FR" sz="1600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ÉLECTIONS AU CONSEIL D’ADMINISTRATION</a:t>
            </a:r>
            <a:r>
              <a:rPr lang="fr-FR" sz="1600" dirty="0">
                <a:solidFill>
                  <a:srgbClr val="001E45"/>
                </a:solidFill>
              </a:rPr>
              <a:t>  </a:t>
            </a:r>
            <a:r>
              <a:rPr lang="fr-FR" sz="1800" dirty="0">
                <a:solidFill>
                  <a:srgbClr val="001E45"/>
                </a:solidFill>
              </a:rPr>
              <a:t>(Patrick </a:t>
            </a:r>
            <a:r>
              <a:rPr lang="fr-FR" sz="1800">
                <a:solidFill>
                  <a:srgbClr val="001E45"/>
                </a:solidFill>
              </a:rPr>
              <a:t>SCHUMM)</a:t>
            </a:r>
            <a:br>
              <a:rPr lang="fr-FR" sz="1800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QUESTIONS DIVERSES </a:t>
            </a:r>
          </a:p>
        </p:txBody>
      </p:sp>
    </p:spTree>
    <p:extLst>
      <p:ext uri="{BB962C8B-B14F-4D97-AF65-F5344CB8AC3E}">
        <p14:creationId xmlns:p14="http://schemas.microsoft.com/office/powerpoint/2010/main" val="44461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9F864-1258-5095-56C6-28D4EC179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D54A18A-AAC6-AB58-9BEB-6393AFA988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902E94-771A-7E94-5602-B0484C4C6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Chiffres clés 2025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849D94-7DDD-BC30-3A67-2F128CF88F8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2204865"/>
            <a:ext cx="2179038" cy="26642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</p:pic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647425E4-E239-552A-71D5-0C4BC048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5680" y="2204865"/>
            <a:ext cx="8825062" cy="4032448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					           </a:t>
            </a:r>
            <a:r>
              <a:rPr lang="fr-FR" sz="2400" dirty="0"/>
              <a:t>Laurent TURLAY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412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D2E1D3D-42CB-4372-EA72-5816FB0C64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48CF92-AA1F-AA50-388D-DF9F0BB545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74652" y="3424833"/>
            <a:ext cx="6153996" cy="2668463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Chiffres et résultats 2025     </a:t>
            </a:r>
          </a:p>
          <a:p>
            <a:r>
              <a:rPr lang="fr-FR" dirty="0"/>
              <a:t>Questionnaires de satisfaction </a:t>
            </a:r>
          </a:p>
          <a:p>
            <a:r>
              <a:rPr lang="fr-FR" dirty="0"/>
              <a:t>Réalisations 2025 </a:t>
            </a:r>
          </a:p>
          <a:p>
            <a:r>
              <a:rPr lang="fr-FR" dirty="0"/>
              <a:t>Projets 2026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8896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91DA6-3060-7E0A-BF24-7E8221457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198C6F4E-CCC0-5514-55BD-F81B5F6444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F5B1773-DC5A-BD4C-827D-8C1958E77D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L’ace78 en chiffres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EB9826-99AC-11CD-820B-62803BDE3A2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6 Communes </a:t>
            </a:r>
            <a:r>
              <a:rPr lang="fr-FR" dirty="0">
                <a:solidFill>
                  <a:srgbClr val="001E45"/>
                </a:solidFill>
              </a:rPr>
              <a:t>et </a:t>
            </a:r>
            <a:r>
              <a:rPr lang="fr-FR" b="1" dirty="0">
                <a:solidFill>
                  <a:srgbClr val="001E45"/>
                </a:solidFill>
              </a:rPr>
              <a:t>1 Communauté de Communes </a:t>
            </a:r>
            <a:r>
              <a:rPr lang="fr-FR" dirty="0">
                <a:solidFill>
                  <a:srgbClr val="001E45"/>
                </a:solidFill>
              </a:rPr>
              <a:t>nous soutiennent fidèlement</a:t>
            </a: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29 animateurs</a:t>
            </a:r>
            <a:r>
              <a:rPr lang="fr-FR" dirty="0">
                <a:solidFill>
                  <a:srgbClr val="001E45"/>
                </a:solidFill>
              </a:rPr>
              <a:t>, cadres dirigeants ou supérieurs, tous bénévoles, (4 nouveaux animateurs nous ont rejoints)</a:t>
            </a: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69 membres accueillis en 2024, </a:t>
            </a:r>
          </a:p>
          <a:p>
            <a:pPr>
              <a:buClr>
                <a:srgbClr val="EF4E45"/>
              </a:buClr>
            </a:pPr>
            <a:r>
              <a:rPr lang="fr-FR" dirty="0">
                <a:solidFill>
                  <a:srgbClr val="001E45"/>
                </a:solidFill>
              </a:rPr>
              <a:t>	57 Missions classiques; 6 Cadres en Poste, 6 Jeunes </a:t>
            </a:r>
            <a:r>
              <a:rPr lang="fr-FR" dirty="0" err="1">
                <a:solidFill>
                  <a:srgbClr val="001E45"/>
                </a:solidFill>
              </a:rPr>
              <a:t>Diplomés</a:t>
            </a:r>
            <a:r>
              <a:rPr lang="fr-FR" dirty="0">
                <a:solidFill>
                  <a:srgbClr val="001E45"/>
                </a:solidFill>
              </a:rPr>
              <a:t> en Recherche de 1</a:t>
            </a:r>
            <a:r>
              <a:rPr lang="fr-FR" baseline="30000" dirty="0">
                <a:solidFill>
                  <a:srgbClr val="001E45"/>
                </a:solidFill>
              </a:rPr>
              <a:t>er</a:t>
            </a:r>
            <a:r>
              <a:rPr lang="fr-FR" dirty="0">
                <a:solidFill>
                  <a:srgbClr val="001E45"/>
                </a:solidFill>
              </a:rPr>
              <a:t> Emploi</a:t>
            </a:r>
          </a:p>
          <a:p>
            <a:pPr>
              <a:buClr>
                <a:srgbClr val="EF4E45"/>
              </a:buClr>
            </a:pPr>
            <a:endParaRPr lang="fr-FR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67 membres accueillis en 2025,</a:t>
            </a:r>
          </a:p>
          <a:p>
            <a:pPr lvl="1" indent="0">
              <a:buClr>
                <a:srgbClr val="EF4E45"/>
              </a:buClr>
              <a:buNone/>
            </a:pPr>
            <a:r>
              <a:rPr lang="fr-FR" dirty="0">
                <a:solidFill>
                  <a:srgbClr val="001E45"/>
                </a:solidFill>
              </a:rPr>
              <a:t>   </a:t>
            </a:r>
            <a:r>
              <a:rPr lang="fr-FR" sz="2000" dirty="0">
                <a:solidFill>
                  <a:srgbClr val="001E45"/>
                </a:solidFill>
              </a:rPr>
              <a:t>59 Missions classiques, 2 Cadres en Poste, 6 Jeunes Diplômés en Recherche de 1</a:t>
            </a:r>
            <a:r>
              <a:rPr lang="fr-FR" sz="2000" baseline="30000" dirty="0">
                <a:solidFill>
                  <a:srgbClr val="001E45"/>
                </a:solidFill>
              </a:rPr>
              <a:t>er</a:t>
            </a:r>
            <a:r>
              <a:rPr lang="fr-FR" sz="2000" dirty="0">
                <a:solidFill>
                  <a:srgbClr val="001E45"/>
                </a:solidFill>
              </a:rPr>
              <a:t> emploi</a:t>
            </a:r>
          </a:p>
          <a:p>
            <a:pPr>
              <a:buClr>
                <a:srgbClr val="EF4E45"/>
              </a:buClr>
            </a:pPr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8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CF7AE-3605-4B4C-4CB4-A1FAA4F46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1D221D9-E7A1-9B26-AA71-A2EACE9F18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C1271925-6A69-F57C-DE50-EB82E287C3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L’ace78 en chiffres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CB8D1E-61C5-C7A5-42B9-402FFEA5B4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58 sorties en  2025 </a:t>
            </a:r>
            <a:r>
              <a:rPr lang="fr-FR" dirty="0">
                <a:solidFill>
                  <a:srgbClr val="001E45"/>
                </a:solidFill>
              </a:rPr>
              <a:t>(vs 51 en 2024 39 en 2023; 32 en 2022; 43 en 2021; 44 en 2020) :</a:t>
            </a:r>
          </a:p>
          <a:p>
            <a:pPr>
              <a:buClr>
                <a:srgbClr val="EF4E45"/>
              </a:buClr>
            </a:pPr>
            <a:r>
              <a:rPr lang="fr-FR" dirty="0">
                <a:solidFill>
                  <a:srgbClr val="001E45"/>
                </a:solidFill>
              </a:rPr>
              <a:t>	dont 45 sorties du parcours premium, </a:t>
            </a: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Sur les 45 sorties, 39 ont signé un nouveau contrat, </a:t>
            </a:r>
            <a:r>
              <a:rPr lang="fr-FR" dirty="0">
                <a:solidFill>
                  <a:srgbClr val="001E45"/>
                </a:solidFill>
              </a:rPr>
              <a:t>(1 arrêt en début de parcours)</a:t>
            </a:r>
          </a:p>
          <a:p>
            <a:pPr>
              <a:buClr>
                <a:srgbClr val="EF4E45"/>
              </a:buClr>
            </a:pPr>
            <a:endParaRPr lang="fr-FR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8,9 candidats sur 10 quittent l’ACE avec un emploi </a:t>
            </a:r>
            <a:br>
              <a:rPr lang="fr-FR" dirty="0">
                <a:solidFill>
                  <a:srgbClr val="001E45"/>
                </a:solidFill>
              </a:rPr>
            </a:br>
            <a:r>
              <a:rPr lang="fr-FR" dirty="0">
                <a:solidFill>
                  <a:srgbClr val="001E45"/>
                </a:solidFill>
              </a:rPr>
              <a:t>            </a:t>
            </a:r>
            <a:br>
              <a:rPr lang="fr-FR" dirty="0">
                <a:solidFill>
                  <a:srgbClr val="001E45"/>
                </a:solidFill>
              </a:rPr>
            </a:br>
            <a:r>
              <a:rPr lang="fr-FR" dirty="0">
                <a:solidFill>
                  <a:srgbClr val="001E45"/>
                </a:solidFill>
              </a:rPr>
              <a:t>	dont 89% en CDI, 91% des plus de 50 ans ont retrouvé un contrat en 2025</a:t>
            </a: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001E45"/>
                </a:solidFill>
              </a:rPr>
              <a:t>Le temps de présence médian à l'ACE a été de 8,2 mois en 2025 </a:t>
            </a:r>
            <a:r>
              <a:rPr lang="fr-FR" dirty="0">
                <a:solidFill>
                  <a:srgbClr val="001E45"/>
                </a:solidFill>
              </a:rPr>
              <a:t>pour une moyenne historique de 8 mois.</a:t>
            </a:r>
          </a:p>
        </p:txBody>
      </p:sp>
    </p:spTree>
    <p:extLst>
      <p:ext uri="{BB962C8B-B14F-4D97-AF65-F5344CB8AC3E}">
        <p14:creationId xmlns:p14="http://schemas.microsoft.com/office/powerpoint/2010/main" val="108163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E528-E9AC-4C90-20D9-BE199504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9840F37-2BF0-F6B5-97FF-8EDE4FA70E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B58A306-939B-3F5C-6C9F-5DD4FAFEFD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QUESTIONNAIRES DE SATISFACTION </a:t>
            </a:r>
          </a:p>
          <a:p>
            <a:r>
              <a:rPr lang="fr-FR" dirty="0"/>
              <a:t>PARCOURS DU SUCCES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07D7A5B-4A2B-EF7A-0E60-7404EFDB2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6816" y="2204864"/>
            <a:ext cx="8825062" cy="4032448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						</a:t>
            </a:r>
            <a:r>
              <a:rPr lang="fr-FR" sz="2400" dirty="0"/>
              <a:t>Michel GAULT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DA807C2-39F5-9217-0B3B-FB2CB80254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301" y="2276872"/>
            <a:ext cx="239233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51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1283844-1DE3-2059-3806-E33E6F45F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4CC8B0B-7F57-D074-DBA4-84330738DE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Questionnaire de satisfaction Q1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58F4F4-68A8-1BDB-8B25-3384BF8B08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fr-FR" b="1" dirty="0">
                <a:solidFill>
                  <a:srgbClr val="001E45"/>
                </a:solidFill>
              </a:rPr>
              <a:t>LES ATELIERS LES PLUS UTILES : </a:t>
            </a:r>
            <a:r>
              <a:rPr lang="fr-FR" dirty="0">
                <a:solidFill>
                  <a:srgbClr val="001E45"/>
                </a:solidFill>
              </a:rPr>
              <a:t>Réalisations/Compétences (100%)</a:t>
            </a:r>
            <a:br>
              <a:rPr lang="fr-FR" b="1" dirty="0">
                <a:solidFill>
                  <a:srgbClr val="001E45"/>
                </a:solidFill>
              </a:rPr>
            </a:br>
            <a:endParaRPr lang="fr-FR" b="1" dirty="0">
              <a:solidFill>
                <a:srgbClr val="001E45"/>
              </a:solidFill>
            </a:endParaRPr>
          </a:p>
          <a:p>
            <a:r>
              <a:rPr lang="fr-FR" b="1" dirty="0">
                <a:solidFill>
                  <a:srgbClr val="001E45"/>
                </a:solidFill>
              </a:rPr>
              <a:t>LES NOUVELLES ATTENTES</a:t>
            </a:r>
            <a:br>
              <a:rPr lang="fr-FR" b="1" dirty="0">
                <a:solidFill>
                  <a:srgbClr val="001E45"/>
                </a:solidFill>
              </a:rPr>
            </a:br>
            <a:endParaRPr lang="fr-FR" b="1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Proposer des outils de suivi de nos travaux</a:t>
            </a:r>
          </a:p>
          <a:p>
            <a:pPr marL="342900" indent="-342900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Intégrer les entretiens réseau dans le parcours</a:t>
            </a:r>
          </a:p>
          <a:p>
            <a:pPr marL="342900" indent="-342900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Remise à niveau ateliers LinkedIn et Réponses à annonces</a:t>
            </a:r>
          </a:p>
          <a:p>
            <a:pPr marL="342900" indent="-342900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Aborder la méthode de négociation</a:t>
            </a:r>
          </a:p>
          <a:p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96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9BCD-0B45-2BAC-E061-FBD77A503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07695C9-8873-1010-0130-223B0DE79C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D586529-F8FD-7ED8-A48B-B154BA472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Questionnaire de satisfaction Q2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B29555-330F-7400-BE74-4DF25C691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9013" y="1772816"/>
            <a:ext cx="11572726" cy="4608512"/>
          </a:xfrm>
        </p:spPr>
        <p:txBody>
          <a:bodyPr anchor="ctr">
            <a:normAutofit fontScale="92500" lnSpcReduction="20000"/>
          </a:bodyPr>
          <a:lstStyle/>
          <a:p>
            <a:r>
              <a:rPr lang="fr-FR" b="1" dirty="0">
                <a:solidFill>
                  <a:srgbClr val="001E45"/>
                </a:solidFill>
              </a:rPr>
              <a:t>LES APPRENTISSAGES GAGNANTS</a:t>
            </a:r>
            <a:br>
              <a:rPr lang="fr-FR" b="1" dirty="0">
                <a:solidFill>
                  <a:srgbClr val="001E45"/>
                </a:solidFill>
              </a:rPr>
            </a:br>
            <a:endParaRPr lang="fr-FR" b="1" dirty="0">
              <a:solidFill>
                <a:srgbClr val="001E45"/>
              </a:solidFill>
            </a:endParaRP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Travailler son pitch</a:t>
            </a: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Valoriser son parcours</a:t>
            </a: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Structurer sa recherche d’emploi</a:t>
            </a: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La force du réseau</a:t>
            </a: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L’IA (préparer un entretien, identifier ses compétences, optimiser son profil LinkedIn, répondre à une annonce)</a:t>
            </a:r>
          </a:p>
          <a:p>
            <a:pPr marL="9144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sz="2000" dirty="0">
                <a:solidFill>
                  <a:srgbClr val="001E45"/>
                </a:solidFill>
              </a:rPr>
              <a:t>Le carrefour écriture et le café candidats</a:t>
            </a:r>
          </a:p>
          <a:p>
            <a:pPr lvl="1"/>
            <a:endParaRPr lang="fr-FR" dirty="0">
              <a:solidFill>
                <a:srgbClr val="001E45"/>
              </a:solidFill>
            </a:endParaRPr>
          </a:p>
          <a:p>
            <a:r>
              <a:rPr lang="fr-FR" b="1" dirty="0">
                <a:solidFill>
                  <a:srgbClr val="001E45"/>
                </a:solidFill>
              </a:rPr>
              <a:t>Les conférences attendues</a:t>
            </a:r>
          </a:p>
          <a:p>
            <a:endParaRPr lang="fr-FR" b="1" dirty="0">
              <a:solidFill>
                <a:srgbClr val="001E45"/>
              </a:solidFill>
            </a:endParaRPr>
          </a:p>
          <a:p>
            <a:pPr lvl="1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Evolution du marché de l’emploi</a:t>
            </a:r>
            <a:endParaRPr lang="fr-FR" sz="2000" dirty="0">
              <a:solidFill>
                <a:srgbClr val="001E45"/>
              </a:solidFill>
            </a:endParaRPr>
          </a:p>
          <a:p>
            <a:pPr lvl="1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Les nouveaux métiers porteurs</a:t>
            </a:r>
          </a:p>
          <a:p>
            <a:pPr lvl="1">
              <a:buClr>
                <a:srgbClr val="2175AB"/>
              </a:buClr>
              <a:buFont typeface="Wingdings" panose="05000000000000000000" pitchFamily="2" charset="2"/>
              <a:buChar char="ü"/>
            </a:pPr>
            <a:r>
              <a:rPr lang="fr-FR" dirty="0">
                <a:solidFill>
                  <a:srgbClr val="001E45"/>
                </a:solidFill>
              </a:rPr>
              <a:t>Soirée réseau</a:t>
            </a:r>
          </a:p>
          <a:p>
            <a:pPr lvl="1">
              <a:buClr>
                <a:srgbClr val="2175AB"/>
              </a:buClr>
              <a:buFont typeface="Wingdings" panose="05000000000000000000" pitchFamily="2" charset="2"/>
              <a:buChar char="ü"/>
            </a:pPr>
            <a:endParaRPr lang="fr-FR" dirty="0">
              <a:solidFill>
                <a:srgbClr val="001E45"/>
              </a:solidFill>
            </a:endParaRPr>
          </a:p>
          <a:p>
            <a:pPr indent="-228600">
              <a:buClr>
                <a:srgbClr val="2175AB"/>
              </a:buClr>
            </a:pPr>
            <a:r>
              <a:rPr lang="fr-FR" b="1" dirty="0">
                <a:solidFill>
                  <a:srgbClr val="001E45"/>
                </a:solidFill>
              </a:rPr>
              <a:t>Autre attente : </a:t>
            </a:r>
            <a:r>
              <a:rPr lang="fr-FR" sz="1700" dirty="0">
                <a:solidFill>
                  <a:srgbClr val="001E45"/>
                </a:solidFill>
              </a:rPr>
              <a:t>Exploiter individuellement son MBTI</a:t>
            </a:r>
            <a:endParaRPr lang="fr-FR" b="1" dirty="0">
              <a:solidFill>
                <a:srgbClr val="001E45"/>
              </a:solidFill>
            </a:endParaRPr>
          </a:p>
          <a:p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0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056D1CA-58D9-1202-660F-FF18A7C1CE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536465-5747-9587-2226-E130DA2D8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r-FR" dirty="0"/>
              <a:t>Bilan des parcours du succès 2025 (28 parcours complets analysés)</a:t>
            </a:r>
          </a:p>
        </p:txBody>
      </p:sp>
      <p:graphicFrame>
        <p:nvGraphicFramePr>
          <p:cNvPr id="9" name="Espace réservé du contenu 8">
            <a:extLst>
              <a:ext uri="{FF2B5EF4-FFF2-40B4-BE49-F238E27FC236}">
                <a16:creationId xmlns:a16="http://schemas.microsoft.com/office/drawing/2014/main" id="{8F3906FF-CC63-9CB0-629F-744430D50CF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719736" y="1873982"/>
          <a:ext cx="324036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542">
                  <a:extLst>
                    <a:ext uri="{9D8B030D-6E8A-4147-A177-3AD203B41FA5}">
                      <a16:colId xmlns:a16="http://schemas.microsoft.com/office/drawing/2014/main" val="4276308935"/>
                    </a:ext>
                  </a:extLst>
                </a:gridCol>
                <a:gridCol w="545745">
                  <a:extLst>
                    <a:ext uri="{9D8B030D-6E8A-4147-A177-3AD203B41FA5}">
                      <a16:colId xmlns:a16="http://schemas.microsoft.com/office/drawing/2014/main" val="370192576"/>
                    </a:ext>
                  </a:extLst>
                </a:gridCol>
                <a:gridCol w="648073">
                  <a:extLst>
                    <a:ext uri="{9D8B030D-6E8A-4147-A177-3AD203B41FA5}">
                      <a16:colId xmlns:a16="http://schemas.microsoft.com/office/drawing/2014/main" val="1568399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Approche directe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36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Oui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8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29%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53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840143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E71CF80E-0BA1-AD6D-7E88-8273E36D013B}"/>
              </a:ext>
            </a:extLst>
          </p:cNvPr>
          <p:cNvGraphicFramePr>
            <a:graphicFrameLocks noGrp="1"/>
          </p:cNvGraphicFramePr>
          <p:nvPr/>
        </p:nvGraphicFramePr>
        <p:xfrm>
          <a:off x="399296" y="3112386"/>
          <a:ext cx="617964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103">
                  <a:extLst>
                    <a:ext uri="{9D8B030D-6E8A-4147-A177-3AD203B41FA5}">
                      <a16:colId xmlns:a16="http://schemas.microsoft.com/office/drawing/2014/main" val="271661527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69782180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194515334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8270427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64604059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152299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28vecteurs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Etape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Etape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Etape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Réseau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9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46%(1)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24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Annonces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9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Prof.emploi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8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Cand.spont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6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866156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A3C9459-375A-DFC5-E9E0-11361DA5B26D}"/>
              </a:ext>
            </a:extLst>
          </p:cNvPr>
          <p:cNvGraphicFramePr>
            <a:graphicFrameLocks noGrp="1"/>
          </p:cNvGraphicFramePr>
          <p:nvPr/>
        </p:nvGraphicFramePr>
        <p:xfrm>
          <a:off x="6960096" y="2734596"/>
          <a:ext cx="498146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9054">
                  <a:extLst>
                    <a:ext uri="{9D8B030D-6E8A-4147-A177-3AD203B41FA5}">
                      <a16:colId xmlns:a16="http://schemas.microsoft.com/office/drawing/2014/main" val="89982586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2131486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537499646"/>
                    </a:ext>
                  </a:extLst>
                </a:gridCol>
                <a:gridCol w="715778">
                  <a:extLst>
                    <a:ext uri="{9D8B030D-6E8A-4147-A177-3AD203B41FA5}">
                      <a16:colId xmlns:a16="http://schemas.microsoft.com/office/drawing/2014/main" val="110380639"/>
                    </a:ext>
                  </a:extLst>
                </a:gridCol>
                <a:gridCol w="830244">
                  <a:extLst>
                    <a:ext uri="{9D8B030D-6E8A-4147-A177-3AD203B41FA5}">
                      <a16:colId xmlns:a16="http://schemas.microsoft.com/office/drawing/2014/main" val="3540337544"/>
                    </a:ext>
                  </a:extLst>
                </a:gridCol>
                <a:gridCol w="830244">
                  <a:extLst>
                    <a:ext uri="{9D8B030D-6E8A-4147-A177-3AD203B41FA5}">
                      <a16:colId xmlns:a16="http://schemas.microsoft.com/office/drawing/2014/main" val="3167008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28 outils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9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LinkedIn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8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56%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59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0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Contact 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7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Sites offres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95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Tél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74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10780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89E8266A-3D87-4011-5D08-CE9ADA589081}"/>
              </a:ext>
            </a:extLst>
          </p:cNvPr>
          <p:cNvSpPr txBox="1"/>
          <p:nvPr/>
        </p:nvSpPr>
        <p:spPr>
          <a:xfrm>
            <a:off x="1055440" y="274803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VECTEURS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D3CF9D9-6188-2A96-90BE-FB8D3BCF8B45}"/>
              </a:ext>
            </a:extLst>
          </p:cNvPr>
          <p:cNvSpPr txBox="1"/>
          <p:nvPr/>
        </p:nvSpPr>
        <p:spPr>
          <a:xfrm>
            <a:off x="9552384" y="2425519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OUTILS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DB3C26F-9B5E-6BF0-307F-C1D3D55DD2D6}"/>
              </a:ext>
            </a:extLst>
          </p:cNvPr>
          <p:cNvGraphicFramePr>
            <a:graphicFrameLocks noGrp="1"/>
          </p:cNvGraphicFramePr>
          <p:nvPr/>
        </p:nvGraphicFramePr>
        <p:xfrm>
          <a:off x="3827748" y="5445756"/>
          <a:ext cx="313234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204">
                  <a:extLst>
                    <a:ext uri="{9D8B030D-6E8A-4147-A177-3AD203B41FA5}">
                      <a16:colId xmlns:a16="http://schemas.microsoft.com/office/drawing/2014/main" val="9703549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36221089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961142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Marché visible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57%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49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Marché caché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43%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2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465662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DC2B135D-EFB8-DE17-AF63-108D06044AFA}"/>
              </a:ext>
            </a:extLst>
          </p:cNvPr>
          <p:cNvSpPr txBox="1"/>
          <p:nvPr/>
        </p:nvSpPr>
        <p:spPr>
          <a:xfrm>
            <a:off x="8184232" y="566124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(1) Dont 38% réseau pro</a:t>
            </a:r>
          </a:p>
          <a:p>
            <a:r>
              <a:rPr lang="fr-FR" b="1" dirty="0"/>
              <a:t>       Dont    8% réseau privé</a:t>
            </a:r>
          </a:p>
        </p:txBody>
      </p:sp>
    </p:spTree>
    <p:extLst>
      <p:ext uri="{BB962C8B-B14F-4D97-AF65-F5344CB8AC3E}">
        <p14:creationId xmlns:p14="http://schemas.microsoft.com/office/powerpoint/2010/main" val="13421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65EE06F-CD97-0A8F-A569-77F8A6F550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2039AA-0E34-73B3-9505-14E8369A69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fr-FR" dirty="0"/>
              <a:t>Bilan des parcours du succès (28 parcours complets analysés)</a:t>
            </a: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1E42487B-23F5-B36C-21AC-2ECA9A1401B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08862" y="3222701"/>
          <a:ext cx="57871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695">
                  <a:extLst>
                    <a:ext uri="{9D8B030D-6E8A-4147-A177-3AD203B41FA5}">
                      <a16:colId xmlns:a16="http://schemas.microsoft.com/office/drawing/2014/main" val="3030019058"/>
                    </a:ext>
                  </a:extLst>
                </a:gridCol>
                <a:gridCol w="719713">
                  <a:extLst>
                    <a:ext uri="{9D8B030D-6E8A-4147-A177-3AD203B41FA5}">
                      <a16:colId xmlns:a16="http://schemas.microsoft.com/office/drawing/2014/main" val="849338894"/>
                    </a:ext>
                  </a:extLst>
                </a:gridCol>
                <a:gridCol w="719713">
                  <a:extLst>
                    <a:ext uri="{9D8B030D-6E8A-4147-A177-3AD203B41FA5}">
                      <a16:colId xmlns:a16="http://schemas.microsoft.com/office/drawing/2014/main" val="194465958"/>
                    </a:ext>
                  </a:extLst>
                </a:gridCol>
                <a:gridCol w="639745">
                  <a:extLst>
                    <a:ext uri="{9D8B030D-6E8A-4147-A177-3AD203B41FA5}">
                      <a16:colId xmlns:a16="http://schemas.microsoft.com/office/drawing/2014/main" val="3647086921"/>
                    </a:ext>
                  </a:extLst>
                </a:gridCol>
                <a:gridCol w="959618">
                  <a:extLst>
                    <a:ext uri="{9D8B030D-6E8A-4147-A177-3AD203B41FA5}">
                      <a16:colId xmlns:a16="http://schemas.microsoft.com/office/drawing/2014/main" val="649914174"/>
                    </a:ext>
                  </a:extLst>
                </a:gridCol>
                <a:gridCol w="879652">
                  <a:extLst>
                    <a:ext uri="{9D8B030D-6E8A-4147-A177-3AD203B41FA5}">
                      <a16:colId xmlns:a16="http://schemas.microsoft.com/office/drawing/2014/main" val="213969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16 VISIBLES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85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Annonces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15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52%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1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Réseau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6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41%(1)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86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Prof. emploi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4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Cand</a:t>
                      </a:r>
                      <a:r>
                        <a:rPr lang="fr-FR" dirty="0"/>
                        <a:t>. </a:t>
                      </a:r>
                      <a:r>
                        <a:rPr lang="fr-FR" dirty="0" err="1"/>
                        <a:t>spont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04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1539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3EA4115-D47E-D5B3-AF1A-0C84109AF1F1}"/>
              </a:ext>
            </a:extLst>
          </p:cNvPr>
          <p:cNvSpPr txBox="1"/>
          <p:nvPr/>
        </p:nvSpPr>
        <p:spPr>
          <a:xfrm>
            <a:off x="4511824" y="2045661"/>
            <a:ext cx="2088232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MARCHÉ VISIBLE (57%)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54BE68F-1316-77D6-3D71-B45C827E53B0}"/>
              </a:ext>
            </a:extLst>
          </p:cNvPr>
          <p:cNvGraphicFramePr>
            <a:graphicFrameLocks noGrp="1"/>
          </p:cNvGraphicFramePr>
          <p:nvPr/>
        </p:nvGraphicFramePr>
        <p:xfrm>
          <a:off x="6384032" y="3212976"/>
          <a:ext cx="549910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4199057872"/>
                    </a:ext>
                  </a:extLst>
                </a:gridCol>
                <a:gridCol w="603466">
                  <a:extLst>
                    <a:ext uri="{9D8B030D-6E8A-4147-A177-3AD203B41FA5}">
                      <a16:colId xmlns:a16="http://schemas.microsoft.com/office/drawing/2014/main" val="719707044"/>
                    </a:ext>
                  </a:extLst>
                </a:gridCol>
                <a:gridCol w="614066">
                  <a:extLst>
                    <a:ext uri="{9D8B030D-6E8A-4147-A177-3AD203B41FA5}">
                      <a16:colId xmlns:a16="http://schemas.microsoft.com/office/drawing/2014/main" val="4010857560"/>
                    </a:ext>
                  </a:extLst>
                </a:gridCol>
                <a:gridCol w="648338">
                  <a:extLst>
                    <a:ext uri="{9D8B030D-6E8A-4147-A177-3AD203B41FA5}">
                      <a16:colId xmlns:a16="http://schemas.microsoft.com/office/drawing/2014/main" val="3500344877"/>
                    </a:ext>
                  </a:extLst>
                </a:gridCol>
                <a:gridCol w="916517">
                  <a:extLst>
                    <a:ext uri="{9D8B030D-6E8A-4147-A177-3AD203B41FA5}">
                      <a16:colId xmlns:a16="http://schemas.microsoft.com/office/drawing/2014/main" val="2325781761"/>
                    </a:ext>
                  </a:extLst>
                </a:gridCol>
                <a:gridCol w="916517">
                  <a:extLst>
                    <a:ext uri="{9D8B030D-6E8A-4147-A177-3AD203B41FA5}">
                      <a16:colId xmlns:a16="http://schemas.microsoft.com/office/drawing/2014/main" val="3717859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16 VISIBLES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0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LinkedIn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6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18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62%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8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Contacts 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Sites d’offres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6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3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Téléphone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79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30279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4431ABBC-1A7F-EFF3-2BF9-E0EF67C40C48}"/>
              </a:ext>
            </a:extLst>
          </p:cNvPr>
          <p:cNvSpPr txBox="1"/>
          <p:nvPr/>
        </p:nvSpPr>
        <p:spPr>
          <a:xfrm>
            <a:off x="983432" y="241499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VECTEURS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EB37CF-ED94-DA96-91AE-9D11FD893052}"/>
              </a:ext>
            </a:extLst>
          </p:cNvPr>
          <p:cNvSpPr txBox="1"/>
          <p:nvPr/>
        </p:nvSpPr>
        <p:spPr>
          <a:xfrm>
            <a:off x="9696400" y="241499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OUTILS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1B3250-CEB5-7ED9-F4DE-74DFE45CCAFF}"/>
              </a:ext>
            </a:extLst>
          </p:cNvPr>
          <p:cNvSpPr txBox="1"/>
          <p:nvPr/>
        </p:nvSpPr>
        <p:spPr>
          <a:xfrm>
            <a:off x="2541300" y="5792021"/>
            <a:ext cx="3600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AutoNum type="arabicParenBoth"/>
            </a:pPr>
            <a:r>
              <a:rPr lang="fr-FR" b="1" dirty="0"/>
              <a:t>Dont 31% Pro</a:t>
            </a:r>
          </a:p>
          <a:p>
            <a:r>
              <a:rPr lang="fr-FR" b="1" dirty="0"/>
              <a:t>	        Dont 10% Privé</a:t>
            </a:r>
          </a:p>
        </p:txBody>
      </p:sp>
    </p:spTree>
    <p:extLst>
      <p:ext uri="{BB962C8B-B14F-4D97-AF65-F5344CB8AC3E}">
        <p14:creationId xmlns:p14="http://schemas.microsoft.com/office/powerpoint/2010/main" val="1899309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665EE06F-CD97-0A8F-A569-77F8A6F550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2039AA-0E34-73B3-9505-14E8369A69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fr-FR" dirty="0"/>
              <a:t>Bilan des parcours du succès (28 parcours complets analysés)</a:t>
            </a:r>
          </a:p>
        </p:txBody>
      </p:sp>
      <p:graphicFrame>
        <p:nvGraphicFramePr>
          <p:cNvPr id="8" name="Espace réservé du contenu 7">
            <a:extLst>
              <a:ext uri="{FF2B5EF4-FFF2-40B4-BE49-F238E27FC236}">
                <a16:creationId xmlns:a16="http://schemas.microsoft.com/office/drawing/2014/main" id="{1E42487B-23F5-B36C-21AC-2ECA9A1401B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08862" y="3222701"/>
          <a:ext cx="57871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8695">
                  <a:extLst>
                    <a:ext uri="{9D8B030D-6E8A-4147-A177-3AD203B41FA5}">
                      <a16:colId xmlns:a16="http://schemas.microsoft.com/office/drawing/2014/main" val="3030019058"/>
                    </a:ext>
                  </a:extLst>
                </a:gridCol>
                <a:gridCol w="719713">
                  <a:extLst>
                    <a:ext uri="{9D8B030D-6E8A-4147-A177-3AD203B41FA5}">
                      <a16:colId xmlns:a16="http://schemas.microsoft.com/office/drawing/2014/main" val="849338894"/>
                    </a:ext>
                  </a:extLst>
                </a:gridCol>
                <a:gridCol w="719713">
                  <a:extLst>
                    <a:ext uri="{9D8B030D-6E8A-4147-A177-3AD203B41FA5}">
                      <a16:colId xmlns:a16="http://schemas.microsoft.com/office/drawing/2014/main" val="194465958"/>
                    </a:ext>
                  </a:extLst>
                </a:gridCol>
                <a:gridCol w="639745">
                  <a:extLst>
                    <a:ext uri="{9D8B030D-6E8A-4147-A177-3AD203B41FA5}">
                      <a16:colId xmlns:a16="http://schemas.microsoft.com/office/drawing/2014/main" val="3647086921"/>
                    </a:ext>
                  </a:extLst>
                </a:gridCol>
                <a:gridCol w="959618">
                  <a:extLst>
                    <a:ext uri="{9D8B030D-6E8A-4147-A177-3AD203B41FA5}">
                      <a16:colId xmlns:a16="http://schemas.microsoft.com/office/drawing/2014/main" val="649914174"/>
                    </a:ext>
                  </a:extLst>
                </a:gridCol>
                <a:gridCol w="879652">
                  <a:extLst>
                    <a:ext uri="{9D8B030D-6E8A-4147-A177-3AD203B41FA5}">
                      <a16:colId xmlns:a16="http://schemas.microsoft.com/office/drawing/2014/main" val="213969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12 CACHÉS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85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Réseau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10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1" dirty="0"/>
                        <a:t>53%(1)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11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0" dirty="0"/>
                        <a:t>Prof. Emploi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/>
                        <a:t>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/>
                        <a:t>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b="0" dirty="0"/>
                        <a:t>26%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86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/>
                        <a:t>Cand</a:t>
                      </a:r>
                      <a:r>
                        <a:rPr lang="fr-FR" dirty="0"/>
                        <a:t>. </a:t>
                      </a:r>
                      <a:r>
                        <a:rPr lang="fr-FR" dirty="0" err="1"/>
                        <a:t>Spont</a:t>
                      </a:r>
                      <a:r>
                        <a:rPr lang="fr-FR" dirty="0"/>
                        <a:t>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2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dirty="0"/>
                        <a:t>21%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4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Annonces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04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15395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33EA4115-D47E-D5B3-AF1A-0C84109AF1F1}"/>
              </a:ext>
            </a:extLst>
          </p:cNvPr>
          <p:cNvSpPr txBox="1"/>
          <p:nvPr/>
        </p:nvSpPr>
        <p:spPr>
          <a:xfrm>
            <a:off x="4511824" y="2045661"/>
            <a:ext cx="208823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MARCHÉ CACHÉ (43%)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54BE68F-1316-77D6-3D71-B45C827E53B0}"/>
              </a:ext>
            </a:extLst>
          </p:cNvPr>
          <p:cNvGraphicFramePr>
            <a:graphicFrameLocks noGrp="1"/>
          </p:cNvGraphicFramePr>
          <p:nvPr/>
        </p:nvGraphicFramePr>
        <p:xfrm>
          <a:off x="6384032" y="3212976"/>
          <a:ext cx="549910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4199057872"/>
                    </a:ext>
                  </a:extLst>
                </a:gridCol>
                <a:gridCol w="603466">
                  <a:extLst>
                    <a:ext uri="{9D8B030D-6E8A-4147-A177-3AD203B41FA5}">
                      <a16:colId xmlns:a16="http://schemas.microsoft.com/office/drawing/2014/main" val="719707044"/>
                    </a:ext>
                  </a:extLst>
                </a:gridCol>
                <a:gridCol w="614066">
                  <a:extLst>
                    <a:ext uri="{9D8B030D-6E8A-4147-A177-3AD203B41FA5}">
                      <a16:colId xmlns:a16="http://schemas.microsoft.com/office/drawing/2014/main" val="4010857560"/>
                    </a:ext>
                  </a:extLst>
                </a:gridCol>
                <a:gridCol w="648338">
                  <a:extLst>
                    <a:ext uri="{9D8B030D-6E8A-4147-A177-3AD203B41FA5}">
                      <a16:colId xmlns:a16="http://schemas.microsoft.com/office/drawing/2014/main" val="3500344877"/>
                    </a:ext>
                  </a:extLst>
                </a:gridCol>
                <a:gridCol w="916517">
                  <a:extLst>
                    <a:ext uri="{9D8B030D-6E8A-4147-A177-3AD203B41FA5}">
                      <a16:colId xmlns:a16="http://schemas.microsoft.com/office/drawing/2014/main" val="2325781761"/>
                    </a:ext>
                  </a:extLst>
                </a:gridCol>
                <a:gridCol w="916517">
                  <a:extLst>
                    <a:ext uri="{9D8B030D-6E8A-4147-A177-3AD203B41FA5}">
                      <a16:colId xmlns:a16="http://schemas.microsoft.com/office/drawing/2014/main" val="3717859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12 CACHÉS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0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b="1" dirty="0"/>
                        <a:t>LinkedIn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7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9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48%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8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Contact 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6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Téléphone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83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Sites d’offres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79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30279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4431ABBC-1A7F-EFF3-2BF9-E0EF67C40C48}"/>
              </a:ext>
            </a:extLst>
          </p:cNvPr>
          <p:cNvSpPr txBox="1"/>
          <p:nvPr/>
        </p:nvSpPr>
        <p:spPr>
          <a:xfrm>
            <a:off x="983432" y="2414993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VECTEURS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1EB37CF-ED94-DA96-91AE-9D11FD893052}"/>
              </a:ext>
            </a:extLst>
          </p:cNvPr>
          <p:cNvSpPr txBox="1"/>
          <p:nvPr/>
        </p:nvSpPr>
        <p:spPr>
          <a:xfrm>
            <a:off x="9696400" y="2414993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OUTILS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0AA416-19A5-44AB-D06E-B4F3AF4301B0}"/>
              </a:ext>
            </a:extLst>
          </p:cNvPr>
          <p:cNvSpPr txBox="1"/>
          <p:nvPr/>
        </p:nvSpPr>
        <p:spPr>
          <a:xfrm>
            <a:off x="2730019" y="5808856"/>
            <a:ext cx="307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fr-FR" b="1" dirty="0"/>
              <a:t>Dont 48% Pro</a:t>
            </a:r>
          </a:p>
          <a:p>
            <a:r>
              <a:rPr lang="fr-FR" b="1" dirty="0"/>
              <a:t>        Dont 5% Privé</a:t>
            </a:r>
          </a:p>
        </p:txBody>
      </p:sp>
    </p:spTree>
    <p:extLst>
      <p:ext uri="{BB962C8B-B14F-4D97-AF65-F5344CB8AC3E}">
        <p14:creationId xmlns:p14="http://schemas.microsoft.com/office/powerpoint/2010/main" val="2969755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1BAE7-791C-177A-10E9-B4821CB5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193254C-EBB0-F355-97A1-3C2B7E97EC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Bilan 2025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A17B3D-6EAB-A2F2-5FC3-28E9D61517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LES REALISATIONS 2025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A798DC87-281D-0EDD-0EE6-DA7CB70EA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9480" y="2096605"/>
            <a:ext cx="8825062" cy="4032448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							  </a:t>
            </a:r>
            <a:r>
              <a:rPr lang="fr-FR" sz="2400" dirty="0"/>
              <a:t>Sophie LEGER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C7FECAAE-703A-CF4F-8DCD-A354A89E6DFE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2204864"/>
            <a:ext cx="2160240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8086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533F6-714A-92ED-D821-F79759BCD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8BFBDEF-37E8-34C6-7F9C-FFB5F7FBA1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Réalisations 2025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A3C9199-0B9C-61B0-3FCD-83DAA3177C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Projets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F17167-8B69-18F1-73C1-F431ADCCC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1772816"/>
            <a:ext cx="11572726" cy="5085184"/>
          </a:xfrm>
        </p:spPr>
        <p:txBody>
          <a:bodyPr anchor="ctr">
            <a:normAutofit/>
          </a:bodyPr>
          <a:lstStyle/>
          <a:p>
            <a:r>
              <a:rPr lang="fr-FR" sz="2200" b="1" dirty="0">
                <a:solidFill>
                  <a:srgbClr val="3A9998"/>
                </a:solidFill>
              </a:rPr>
              <a:t>PASSAGE à L’IA</a:t>
            </a:r>
            <a:br>
              <a:rPr lang="fr-FR" sz="2200" b="1" dirty="0">
                <a:solidFill>
                  <a:srgbClr val="3A9998"/>
                </a:solidFill>
              </a:rPr>
            </a:br>
            <a:endParaRPr lang="fr-FR" sz="2100" dirty="0">
              <a:solidFill>
                <a:srgbClr val="001E45"/>
              </a:solidFill>
            </a:endParaRPr>
          </a:p>
          <a:p>
            <a:pPr marL="1600200" lvl="2" indent="-457200">
              <a:buClr>
                <a:srgbClr val="3A9998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1E45"/>
                </a:solidFill>
              </a:rPr>
              <a:t>Enrichir les ateliers avec l’IA générative </a:t>
            </a:r>
            <a:br>
              <a:rPr lang="fr-FR" sz="2000" dirty="0">
                <a:solidFill>
                  <a:srgbClr val="001E45"/>
                </a:solidFill>
              </a:rPr>
            </a:br>
            <a:r>
              <a:rPr lang="fr-FR" sz="1800" dirty="0">
                <a:solidFill>
                  <a:srgbClr val="001E45"/>
                </a:solidFill>
              </a:rPr>
              <a:t>	</a:t>
            </a:r>
            <a:br>
              <a:rPr lang="fr-FR" sz="1800" dirty="0">
                <a:solidFill>
                  <a:srgbClr val="001E45"/>
                </a:solidFill>
              </a:rPr>
            </a:br>
            <a:r>
              <a:rPr lang="fr-FR" sz="1800" dirty="0">
                <a:solidFill>
                  <a:srgbClr val="001E45"/>
                </a:solidFill>
              </a:rPr>
              <a:t>	</a:t>
            </a:r>
            <a:r>
              <a:rPr lang="fr-FR" dirty="0">
                <a:solidFill>
                  <a:srgbClr val="001E45"/>
                </a:solidFill>
              </a:rPr>
              <a:t>Comment bien l’utiliser pour optimiser ses démarches </a:t>
            </a:r>
            <a:br>
              <a:rPr lang="fr-FR" dirty="0">
                <a:solidFill>
                  <a:srgbClr val="001E45"/>
                </a:solidFill>
              </a:rPr>
            </a:br>
            <a:r>
              <a:rPr lang="fr-FR" dirty="0">
                <a:solidFill>
                  <a:srgbClr val="001E45"/>
                </a:solidFill>
              </a:rPr>
              <a:t>	Mise en application dans le Carrefour écriture </a:t>
            </a:r>
            <a:br>
              <a:rPr lang="fr-FR" sz="2000" dirty="0">
                <a:solidFill>
                  <a:srgbClr val="001E45"/>
                </a:solidFill>
              </a:rPr>
            </a:br>
            <a:endParaRPr lang="fr-FR" sz="2100" dirty="0">
              <a:solidFill>
                <a:srgbClr val="001E45"/>
              </a:solidFill>
            </a:endParaRPr>
          </a:p>
          <a:p>
            <a:pPr marL="1600200" lvl="2" indent="-457200">
              <a:buClr>
                <a:srgbClr val="3A9998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1E45"/>
                </a:solidFill>
              </a:rPr>
              <a:t>Formation de l’équipe d’animation</a:t>
            </a:r>
          </a:p>
          <a:p>
            <a:pPr lvl="2" indent="0">
              <a:buClr>
                <a:srgbClr val="3A9998"/>
              </a:buClr>
              <a:buNone/>
            </a:pPr>
            <a:endParaRPr lang="fr-FR" sz="2100" dirty="0">
              <a:solidFill>
                <a:srgbClr val="001E45"/>
              </a:solidFill>
            </a:endParaRPr>
          </a:p>
          <a:p>
            <a:pPr marL="1600200" lvl="2" indent="-457200">
              <a:buClr>
                <a:srgbClr val="3A9998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001E45"/>
                </a:solidFill>
              </a:rPr>
              <a:t>Conférence sur l’IA au Salon de Versailles 13 mars 2025</a:t>
            </a:r>
            <a:br>
              <a:rPr lang="fr-FR" sz="2000" dirty="0">
                <a:solidFill>
                  <a:srgbClr val="001E45"/>
                </a:solidFill>
              </a:rPr>
            </a:br>
            <a:endParaRPr lang="fr-FR" sz="2000" i="1" dirty="0">
              <a:solidFill>
                <a:srgbClr val="001E45"/>
              </a:solidFill>
            </a:endParaRPr>
          </a:p>
          <a:p>
            <a:pPr lvl="2" indent="0">
              <a:buClr>
                <a:srgbClr val="3A9998"/>
              </a:buClr>
              <a:buNone/>
            </a:pPr>
            <a:r>
              <a:rPr lang="fr-FR" sz="2000" i="1" dirty="0"/>
              <a:t>« Comment l'IA peut optimiser votre démarche réseau » </a:t>
            </a:r>
            <a:br>
              <a:rPr lang="fr-FR" sz="2100" dirty="0"/>
            </a:br>
            <a:r>
              <a:rPr lang="fr-FR" sz="1800" i="1" dirty="0"/>
              <a:t> 	</a:t>
            </a:r>
            <a:r>
              <a:rPr lang="fr-FR" dirty="0"/>
              <a:t>Marie Portier, Laurent </a:t>
            </a:r>
            <a:r>
              <a:rPr lang="fr-FR" dirty="0" err="1"/>
              <a:t>Turlay</a:t>
            </a:r>
            <a:r>
              <a:rPr lang="fr-FR" dirty="0"/>
              <a:t> et Laurent Clavel</a:t>
            </a:r>
            <a:br>
              <a:rPr lang="fr-FR" sz="1800" i="1" dirty="0"/>
            </a:br>
            <a:endParaRPr lang="fr-FR" sz="1800" i="1" dirty="0"/>
          </a:p>
          <a:p>
            <a:pPr lvl="2" indent="0">
              <a:buClr>
                <a:srgbClr val="3A9998"/>
              </a:buClr>
              <a:buNone/>
            </a:pPr>
            <a:r>
              <a:rPr lang="fr-FR" sz="1800" i="1" dirty="0">
                <a:solidFill>
                  <a:srgbClr val="3A9998"/>
                </a:solidFill>
              </a:rPr>
              <a:t>"L’IA est un formidable accélérateur de networking, mais c’est votre</a:t>
            </a:r>
            <a:br>
              <a:rPr lang="fr-FR" sz="1800" i="1" dirty="0">
                <a:solidFill>
                  <a:srgbClr val="3A9998"/>
                </a:solidFill>
              </a:rPr>
            </a:br>
            <a:r>
              <a:rPr lang="fr-FR" sz="1800" i="1" dirty="0">
                <a:solidFill>
                  <a:srgbClr val="3A9998"/>
                </a:solidFill>
              </a:rPr>
              <a:t>approche humaine qui transforme une connexion en opportunité</a:t>
            </a:r>
            <a:r>
              <a:rPr lang="fr-FR" sz="2100" dirty="0">
                <a:solidFill>
                  <a:srgbClr val="3A9998"/>
                </a:solidFill>
              </a:rPr>
              <a:t> !”</a:t>
            </a:r>
          </a:p>
          <a:p>
            <a:pPr marL="1600200" lvl="2" indent="-457200">
              <a:buClr>
                <a:srgbClr val="3A9998"/>
              </a:buClr>
              <a:buFont typeface="Wingdings" panose="05000000000000000000" pitchFamily="2" charset="2"/>
              <a:buChar char="Ø"/>
            </a:pPr>
            <a:endParaRPr lang="fr-FR" sz="1800" dirty="0">
              <a:solidFill>
                <a:srgbClr val="001E45"/>
              </a:solidFill>
            </a:endParaRPr>
          </a:p>
          <a:p>
            <a:pPr lvl="1" indent="0">
              <a:buClr>
                <a:srgbClr val="EF4E45"/>
              </a:buClr>
              <a:buNone/>
            </a:pPr>
            <a:endParaRPr lang="fr-FR" dirty="0">
              <a:solidFill>
                <a:srgbClr val="001E45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66E687-F5F0-FE14-33B8-C0A649695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8254" y="2648914"/>
            <a:ext cx="412845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4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1C80E-A441-2417-6D9E-DAECBD2CA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730B6D2-5F33-47DE-0FBD-C8D94F3474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Réalisations 2025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EA278D0B-4071-D728-3604-15509BA279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Projets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F35C75-9D06-07D8-E180-FDE9FD1E9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1772816"/>
            <a:ext cx="11572726" cy="5085184"/>
          </a:xfrm>
        </p:spPr>
        <p:txBody>
          <a:bodyPr anchor="ctr">
            <a:normAutofit/>
          </a:bodyPr>
          <a:lstStyle/>
          <a:p>
            <a:r>
              <a:rPr lang="fr-FR" sz="2200" b="1" dirty="0">
                <a:solidFill>
                  <a:srgbClr val="EF4E45"/>
                </a:solidFill>
              </a:rPr>
              <a:t>QUALIOPI</a:t>
            </a:r>
            <a:r>
              <a:rPr lang="fr-FR" sz="2200" dirty="0">
                <a:solidFill>
                  <a:srgbClr val="EF4E45"/>
                </a:solidFill>
              </a:rPr>
              <a:t> </a:t>
            </a:r>
          </a:p>
          <a:p>
            <a:endParaRPr lang="fr-FR" sz="1900" dirty="0"/>
          </a:p>
          <a:p>
            <a:pPr marL="3429000" lvl="6" indent="-457200">
              <a:buClr>
                <a:srgbClr val="EF4E45"/>
              </a:buClr>
              <a:buFont typeface="Wingdings" panose="05000000000000000000" pitchFamily="2" charset="2"/>
              <a:buChar char="Ø"/>
            </a:pPr>
            <a:r>
              <a:rPr lang="fr-FR" sz="2300" dirty="0">
                <a:solidFill>
                  <a:srgbClr val="001E45"/>
                </a:solidFill>
              </a:rPr>
              <a:t>Certification délivrée en 2023 pour une durée de 3 ans </a:t>
            </a:r>
          </a:p>
          <a:p>
            <a:pPr marL="3429000" lvl="6" indent="-457200">
              <a:buClr>
                <a:srgbClr val="EF4E45"/>
              </a:buClr>
              <a:buFont typeface="Wingdings" panose="05000000000000000000" pitchFamily="2" charset="2"/>
              <a:buChar char="Ø"/>
            </a:pPr>
            <a:r>
              <a:rPr lang="fr-FR" sz="2300" b="1" dirty="0">
                <a:solidFill>
                  <a:srgbClr val="001E45"/>
                </a:solidFill>
              </a:rPr>
              <a:t>Nouvelle certification en 2025 valable au 12 Janvier 2026</a:t>
            </a:r>
            <a:br>
              <a:rPr lang="fr-FR" sz="2300" b="1" dirty="0">
                <a:solidFill>
                  <a:srgbClr val="001E45"/>
                </a:solidFill>
              </a:rPr>
            </a:br>
            <a:endParaRPr lang="fr-FR" sz="2300" b="1" dirty="0">
              <a:solidFill>
                <a:srgbClr val="001E45"/>
              </a:solidFill>
            </a:endParaRPr>
          </a:p>
          <a:p>
            <a:pPr lvl="1" indent="0">
              <a:lnSpc>
                <a:spcPct val="120000"/>
              </a:lnSpc>
              <a:buClr>
                <a:srgbClr val="EF4E45"/>
              </a:buClr>
              <a:buNone/>
            </a:pPr>
            <a:r>
              <a:rPr lang="fr-FR" sz="1900" i="1" dirty="0"/>
              <a:t>« La certification QUALIOPI atteste de la qualité des prestations de formation délivrées par </a:t>
            </a:r>
            <a:br>
              <a:rPr lang="fr-FR" sz="1900" i="1" dirty="0"/>
            </a:br>
            <a:r>
              <a:rPr lang="fr-FR" sz="1900" i="1" dirty="0"/>
              <a:t>les organismes de formation et rend éligible aux financements publics et mutualisés »</a:t>
            </a:r>
            <a:endParaRPr lang="fr-FR" sz="2200" b="1" i="1" dirty="0">
              <a:solidFill>
                <a:srgbClr val="3A9998"/>
              </a:solidFill>
            </a:endParaRPr>
          </a:p>
          <a:p>
            <a:pPr marL="2057400" lvl="3" indent="-457200">
              <a:buClr>
                <a:srgbClr val="3A9998"/>
              </a:buClr>
              <a:buFont typeface="Wingdings" panose="05000000000000000000" pitchFamily="2" charset="2"/>
              <a:buChar char="Ø"/>
            </a:pPr>
            <a:endParaRPr lang="fr-FR" sz="1800" dirty="0">
              <a:solidFill>
                <a:srgbClr val="001E45"/>
              </a:solidFill>
            </a:endParaRPr>
          </a:p>
          <a:p>
            <a:pPr lvl="1" indent="0">
              <a:buNone/>
            </a:pPr>
            <a:endParaRPr lang="fr-FR" sz="1900" dirty="0">
              <a:solidFill>
                <a:srgbClr val="001E45"/>
              </a:solidFill>
            </a:endParaRPr>
          </a:p>
          <a:p>
            <a:r>
              <a:rPr lang="fr-FR" sz="2200" b="1" dirty="0">
                <a:solidFill>
                  <a:srgbClr val="485576"/>
                </a:solidFill>
              </a:rPr>
              <a:t>EQUIPE D’ANIMATION</a:t>
            </a:r>
          </a:p>
          <a:p>
            <a:r>
              <a:rPr lang="fr-FR" sz="1900" dirty="0">
                <a:solidFill>
                  <a:srgbClr val="001E45"/>
                </a:solidFill>
              </a:rPr>
              <a:t>Accueil de 3 nouveaux animateurs :   </a:t>
            </a:r>
          </a:p>
          <a:p>
            <a:pPr marL="3429000" lvl="6" indent="-457200">
              <a:buFont typeface="Wingdings" panose="05000000000000000000" pitchFamily="2" charset="2"/>
              <a:buChar char="Ø"/>
            </a:pPr>
            <a:r>
              <a:rPr lang="fr-FR" sz="1900" dirty="0">
                <a:solidFill>
                  <a:srgbClr val="001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Elisabeth BARTHARES</a:t>
            </a:r>
          </a:p>
          <a:p>
            <a:pPr marL="3429000" lvl="6" indent="-457200">
              <a:buFont typeface="Wingdings" panose="05000000000000000000" pitchFamily="2" charset="2"/>
              <a:buChar char="Ø"/>
            </a:pPr>
            <a:r>
              <a:rPr lang="fr-FR" sz="1900" dirty="0" err="1">
                <a:solidFill>
                  <a:srgbClr val="001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</a:t>
            </a:r>
            <a:r>
              <a:rPr lang="fr-FR" sz="1900" dirty="0">
                <a:solidFill>
                  <a:srgbClr val="001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VILLEGEORGES </a:t>
            </a:r>
          </a:p>
          <a:p>
            <a:pPr marL="3429000" lvl="6" indent="-457200">
              <a:buFont typeface="Wingdings" panose="05000000000000000000" pitchFamily="2" charset="2"/>
              <a:buChar char="Ø"/>
            </a:pPr>
            <a:r>
              <a:rPr lang="fr-FR" sz="1900" dirty="0">
                <a:solidFill>
                  <a:srgbClr val="001E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Hervé ALLIBERT</a:t>
            </a:r>
          </a:p>
          <a:p>
            <a:pPr marL="971550" lvl="1" indent="-285750">
              <a:buClr>
                <a:srgbClr val="EF4E45"/>
              </a:buClr>
              <a:buFont typeface="Wingdings" panose="05000000000000000000" pitchFamily="2" charset="2"/>
              <a:buChar char="Ø"/>
            </a:pPr>
            <a:endParaRPr lang="fr-FR" dirty="0">
              <a:solidFill>
                <a:srgbClr val="001E45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CD7C60E-3B77-5709-2FFD-61666DE88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2201937"/>
            <a:ext cx="2302758" cy="1227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315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7188A-C885-E7D0-79EE-BC92F929E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CEC1B1-1057-4A48-442C-ED7C52E7D2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fr-FR" dirty="0"/>
              <a:t>L’ACE78 Communication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76016D-649B-7661-B9B6-3F33478B6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0"/>
            <a:ext cx="2730022" cy="1503187"/>
          </a:xfrm>
          <a:prstGeom prst="rect">
            <a:avLst/>
          </a:prstGeom>
        </p:spPr>
      </p:pic>
      <p:graphicFrame>
        <p:nvGraphicFramePr>
          <p:cNvPr id="20" name="Objet 19">
            <a:extLst>
              <a:ext uri="{FF2B5EF4-FFF2-40B4-BE49-F238E27FC236}">
                <a16:creationId xmlns:a16="http://schemas.microsoft.com/office/drawing/2014/main" id="{56B11E89-67F1-E0F7-ADEE-EAA9C68591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301814"/>
              </p:ext>
            </p:extLst>
          </p:nvPr>
        </p:nvGraphicFramePr>
        <p:xfrm>
          <a:off x="623392" y="1252460"/>
          <a:ext cx="11161240" cy="55828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28797188" imgH="14401800" progId="Acrobat.Document.DC">
                  <p:embed/>
                </p:oleObj>
              </mc:Choice>
              <mc:Fallback>
                <p:oleObj name="Acrobat Document" r:id="rId3" imgW="28797188" imgH="14401800" progId="Acrobat.Document.DC">
                  <p:embed/>
                  <p:pic>
                    <p:nvPicPr>
                      <p:cNvPr id="20" name="Objet 19">
                        <a:extLst>
                          <a:ext uri="{FF2B5EF4-FFF2-40B4-BE49-F238E27FC236}">
                            <a16:creationId xmlns:a16="http://schemas.microsoft.com/office/drawing/2014/main" id="{56B11E89-67F1-E0F7-ADEE-EAA9C68591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392" y="1252460"/>
                        <a:ext cx="11161240" cy="55828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003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0DE18-4567-7926-9CDE-0117A2432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D9F7675-D0A3-FB9E-C7AC-5408823518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Réalisations 2025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4D9216-14A9-64C8-3775-FC95AEA9E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2162" y="2101998"/>
            <a:ext cx="11627676" cy="4567362"/>
          </a:xfrm>
        </p:spPr>
        <p:txBody>
          <a:bodyPr anchor="ctr">
            <a:noAutofit/>
          </a:bodyPr>
          <a:lstStyle/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endParaRPr lang="fr-FR" sz="1800" dirty="0">
              <a:solidFill>
                <a:srgbClr val="001E45"/>
              </a:solidFill>
            </a:endParaRPr>
          </a:p>
          <a:p>
            <a:pPr>
              <a:buClr>
                <a:srgbClr val="EF4E45"/>
              </a:buClr>
            </a:pPr>
            <a:endParaRPr lang="fr-FR" sz="1800" dirty="0">
              <a:solidFill>
                <a:srgbClr val="001E45"/>
              </a:solidFill>
            </a:endParaRPr>
          </a:p>
          <a:p>
            <a:pPr marL="457200" indent="-4572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001E45"/>
                </a:solidFill>
              </a:rPr>
              <a:t>Participation à des </a:t>
            </a:r>
            <a:r>
              <a:rPr lang="fr-FR" sz="1800" b="1" dirty="0">
                <a:solidFill>
                  <a:srgbClr val="EF4E45"/>
                </a:solidFill>
              </a:rPr>
              <a:t>MANIFESTATIONS</a:t>
            </a:r>
            <a:r>
              <a:rPr lang="fr-FR" sz="1800" b="1" dirty="0">
                <a:solidFill>
                  <a:srgbClr val="001E45"/>
                </a:solidFill>
              </a:rPr>
              <a:t> </a:t>
            </a:r>
            <a:r>
              <a:rPr lang="fr-FR" sz="1800" b="1" dirty="0">
                <a:solidFill>
                  <a:srgbClr val="EF4E45"/>
                </a:solidFill>
              </a:rPr>
              <a:t>REGIONALES</a:t>
            </a:r>
            <a:r>
              <a:rPr lang="fr-FR" sz="1800" b="1" dirty="0">
                <a:solidFill>
                  <a:srgbClr val="001E45"/>
                </a:solidFill>
              </a:rPr>
              <a:t> </a:t>
            </a:r>
            <a:br>
              <a:rPr lang="fr-FR" sz="1800" dirty="0">
                <a:solidFill>
                  <a:srgbClr val="001E45"/>
                </a:solidFill>
              </a:rPr>
            </a:br>
            <a:endParaRPr lang="fr-FR" sz="1800" dirty="0">
              <a:solidFill>
                <a:srgbClr val="001E45"/>
              </a:solidFill>
            </a:endParaRPr>
          </a:p>
          <a:p>
            <a:pPr marL="11430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Salon de l’Emploi des Profils expérimentés à</a:t>
            </a:r>
            <a:r>
              <a:rPr lang="fr-FR" b="1" dirty="0">
                <a:solidFill>
                  <a:srgbClr val="156082"/>
                </a:solidFill>
              </a:rPr>
              <a:t> VERSAILLES</a:t>
            </a:r>
            <a:r>
              <a:rPr lang="fr-FR" dirty="0">
                <a:solidFill>
                  <a:srgbClr val="156082"/>
                </a:solidFill>
              </a:rPr>
              <a:t> 13 mars 2025</a:t>
            </a:r>
            <a:br>
              <a:rPr lang="fr-FR" dirty="0">
                <a:solidFill>
                  <a:srgbClr val="156082"/>
                </a:solidFill>
              </a:rPr>
            </a:br>
            <a:endParaRPr lang="fr-FR" dirty="0">
              <a:solidFill>
                <a:srgbClr val="156082"/>
              </a:solidFill>
            </a:endParaRPr>
          </a:p>
          <a:p>
            <a:pPr marL="1143000" lvl="1" indent="-457200">
              <a:buClr>
                <a:srgbClr val="2175AB"/>
              </a:buClr>
              <a:buFont typeface="+mj-lt"/>
              <a:buAutoNum type="arabicPeriod"/>
            </a:pPr>
            <a:r>
              <a:rPr lang="fr-FR" dirty="0">
                <a:solidFill>
                  <a:srgbClr val="156082"/>
                </a:solidFill>
              </a:rPr>
              <a:t>Forum de l’emploi et de la formation à </a:t>
            </a:r>
            <a:r>
              <a:rPr lang="fr-FR" b="1" dirty="0">
                <a:solidFill>
                  <a:srgbClr val="156082"/>
                </a:solidFill>
              </a:rPr>
              <a:t>ST GERMAIN en Laye</a:t>
            </a:r>
            <a:r>
              <a:rPr lang="fr-FR" dirty="0">
                <a:solidFill>
                  <a:srgbClr val="156082"/>
                </a:solidFill>
              </a:rPr>
              <a:t> 21 mai 2025</a:t>
            </a:r>
            <a:br>
              <a:rPr lang="fr-FR" dirty="0">
                <a:solidFill>
                  <a:srgbClr val="156082"/>
                </a:solidFill>
              </a:rPr>
            </a:br>
            <a:endParaRPr lang="fr-FR" dirty="0">
              <a:solidFill>
                <a:srgbClr val="156082"/>
              </a:solidFill>
            </a:endParaRPr>
          </a:p>
          <a:p>
            <a:pPr marL="457200" indent="-4572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rgbClr val="001E45"/>
                </a:solidFill>
              </a:rPr>
              <a:t>Participation aux </a:t>
            </a:r>
            <a:r>
              <a:rPr lang="fr-FR" sz="1800" b="1" dirty="0">
                <a:solidFill>
                  <a:srgbClr val="001E45"/>
                </a:solidFill>
              </a:rPr>
              <a:t>FORUMS des ASSOCIATIONS </a:t>
            </a:r>
            <a:r>
              <a:rPr lang="fr-FR" sz="1800" dirty="0">
                <a:solidFill>
                  <a:srgbClr val="001E45"/>
                </a:solidFill>
              </a:rPr>
              <a:t>des communes en Sept.2025 </a:t>
            </a:r>
            <a:br>
              <a:rPr lang="fr-FR" sz="1800" dirty="0">
                <a:solidFill>
                  <a:srgbClr val="001E45"/>
                </a:solidFill>
              </a:rPr>
            </a:br>
            <a:endParaRPr lang="fr-FR" sz="1800" dirty="0">
              <a:solidFill>
                <a:srgbClr val="001E45"/>
              </a:solidFill>
            </a:endParaRPr>
          </a:p>
          <a:p>
            <a:pPr marL="457200" indent="-4572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sz="1800" b="1" dirty="0">
                <a:solidFill>
                  <a:srgbClr val="3A9998"/>
                </a:solidFill>
              </a:rPr>
              <a:t>ARTICLES</a:t>
            </a:r>
            <a:r>
              <a:rPr lang="fr-FR" sz="1800" dirty="0">
                <a:solidFill>
                  <a:srgbClr val="001E45"/>
                </a:solidFill>
              </a:rPr>
              <a:t> d’information dans journaux municipaux</a:t>
            </a:r>
          </a:p>
          <a:p>
            <a:pPr marL="457200" indent="-457200">
              <a:buClr>
                <a:srgbClr val="EF4E45"/>
              </a:buClr>
              <a:buFont typeface="+mj-lt"/>
              <a:buAutoNum type="arabicPeriod"/>
            </a:pPr>
            <a:endParaRPr lang="fr-FR" sz="1800" dirty="0">
              <a:solidFill>
                <a:srgbClr val="001E45"/>
              </a:solidFill>
            </a:endParaRPr>
          </a:p>
          <a:p>
            <a:pPr marL="457200" indent="-457200">
              <a:buClr>
                <a:srgbClr val="EF4E45"/>
              </a:buClr>
              <a:buFont typeface="Wingdings" panose="05000000000000000000" pitchFamily="2" charset="2"/>
              <a:buChar char="ü"/>
            </a:pPr>
            <a:r>
              <a:rPr lang="fr-FR" sz="1800" b="1" dirty="0">
                <a:solidFill>
                  <a:srgbClr val="EF4E45"/>
                </a:solidFill>
              </a:rPr>
              <a:t>SITE INTERNET </a:t>
            </a:r>
            <a:r>
              <a:rPr lang="fr-FR" sz="1800" dirty="0">
                <a:solidFill>
                  <a:srgbClr val="EF4E45"/>
                </a:solidFill>
              </a:rPr>
              <a:t>: ace78.fr</a:t>
            </a:r>
            <a:br>
              <a:rPr lang="fr-FR" sz="1800" dirty="0">
                <a:solidFill>
                  <a:srgbClr val="001E45"/>
                </a:solidFill>
              </a:rPr>
            </a:br>
            <a:endParaRPr lang="fr-FR" sz="1800" dirty="0">
              <a:solidFill>
                <a:srgbClr val="001E45"/>
              </a:solidFill>
            </a:endParaRP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rgbClr val="2175AB"/>
                </a:solidFill>
              </a:rPr>
              <a:t>  LinkedIn</a:t>
            </a:r>
            <a:r>
              <a:rPr lang="fr-FR" sz="1800" dirty="0">
                <a:solidFill>
                  <a:srgbClr val="001E45"/>
                </a:solidFill>
              </a:rPr>
              <a:t> : </a:t>
            </a:r>
            <a:r>
              <a:rPr lang="fr-FR" sz="1800" b="1" dirty="0">
                <a:solidFill>
                  <a:srgbClr val="001E45"/>
                </a:solidFill>
              </a:rPr>
              <a:t>1579 </a:t>
            </a:r>
            <a:r>
              <a:rPr lang="fr-FR" sz="1800" dirty="0">
                <a:solidFill>
                  <a:srgbClr val="001E45"/>
                </a:solidFill>
              </a:rPr>
              <a:t>abonnés en 2025 vs </a:t>
            </a:r>
            <a:r>
              <a:rPr lang="fr-FR" sz="1800" b="1" dirty="0">
                <a:solidFill>
                  <a:srgbClr val="001E45"/>
                </a:solidFill>
              </a:rPr>
              <a:t>1314</a:t>
            </a:r>
            <a:r>
              <a:rPr lang="fr-FR" sz="1800" dirty="0">
                <a:solidFill>
                  <a:srgbClr val="001E45"/>
                </a:solidFill>
              </a:rPr>
              <a:t> en 2024 vs </a:t>
            </a:r>
            <a:r>
              <a:rPr lang="fr-FR" sz="1800" b="1" dirty="0">
                <a:solidFill>
                  <a:srgbClr val="001E45"/>
                </a:solidFill>
              </a:rPr>
              <a:t>1118</a:t>
            </a:r>
            <a:r>
              <a:rPr lang="fr-FR" sz="1800" dirty="0">
                <a:solidFill>
                  <a:srgbClr val="001E45"/>
                </a:solidFill>
              </a:rPr>
              <a:t> en 2023 </a:t>
            </a:r>
            <a:br>
              <a:rPr lang="fr-FR" sz="1800" dirty="0">
                <a:solidFill>
                  <a:srgbClr val="001E45"/>
                </a:solidFill>
              </a:rPr>
            </a:br>
            <a:r>
              <a:rPr lang="fr-FR" sz="1800" dirty="0">
                <a:solidFill>
                  <a:srgbClr val="001E45"/>
                </a:solidFill>
              </a:rPr>
              <a:t>                            </a:t>
            </a:r>
            <a:r>
              <a:rPr lang="fr-FR" sz="1600" dirty="0">
                <a:solidFill>
                  <a:srgbClr val="001E45"/>
                </a:solidFill>
              </a:rPr>
              <a:t>(+ 265 soit +22 / mois vs + 196 soit +16 /mois )</a:t>
            </a:r>
            <a:br>
              <a:rPr lang="fr-FR" sz="1600" dirty="0">
                <a:solidFill>
                  <a:srgbClr val="001E45"/>
                </a:solidFill>
              </a:rPr>
            </a:br>
            <a:br>
              <a:rPr lang="fr-FR" sz="1800" dirty="0">
                <a:solidFill>
                  <a:srgbClr val="001E45"/>
                </a:solidFill>
              </a:rPr>
            </a:br>
            <a:endParaRPr lang="fr-FR" sz="1800" dirty="0">
              <a:solidFill>
                <a:srgbClr val="001E45"/>
              </a:solidFill>
            </a:endParaRPr>
          </a:p>
          <a:p>
            <a:pPr>
              <a:buClr>
                <a:srgbClr val="EF4E45"/>
              </a:buClr>
            </a:pPr>
            <a:endParaRPr lang="fr-FR" sz="1800" dirty="0">
              <a:solidFill>
                <a:srgbClr val="156082"/>
              </a:solidFill>
            </a:endParaRPr>
          </a:p>
          <a:p>
            <a:pPr marL="342900" indent="-342900">
              <a:buClr>
                <a:srgbClr val="EF4E45"/>
              </a:buClr>
              <a:buFont typeface="Wingdings" panose="05000000000000000000" pitchFamily="2" charset="2"/>
              <a:buChar char="ü"/>
            </a:pPr>
            <a:endParaRPr lang="fr-FR" sz="1800" dirty="0">
              <a:solidFill>
                <a:srgbClr val="001E45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CF5FAD9-39D4-C559-8A62-52DC9F6DCC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28015" y="2645125"/>
            <a:ext cx="3522083" cy="2641562"/>
          </a:xfrm>
          <a:prstGeom prst="rect">
            <a:avLst/>
          </a:prstGeom>
        </p:spPr>
      </p:pic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505466E1-15FE-6A48-483F-A349FF8FE568}"/>
              </a:ext>
            </a:extLst>
          </p:cNvPr>
          <p:cNvSpPr txBox="1">
            <a:spLocks/>
          </p:cNvSpPr>
          <p:nvPr/>
        </p:nvSpPr>
        <p:spPr>
          <a:xfrm>
            <a:off x="407368" y="1192585"/>
            <a:ext cx="11573197" cy="724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kern="1200" cap="small" baseline="0">
                <a:solidFill>
                  <a:srgbClr val="48536D"/>
                </a:solidFill>
                <a:latin typeface="Arial" panose="020B0604020202020204" pitchFamily="34" charset="0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Supports &amp; Moyens d’information </a:t>
            </a:r>
          </a:p>
        </p:txBody>
      </p:sp>
    </p:spTree>
    <p:extLst>
      <p:ext uri="{BB962C8B-B14F-4D97-AF65-F5344CB8AC3E}">
        <p14:creationId xmlns:p14="http://schemas.microsoft.com/office/powerpoint/2010/main" val="165219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20B93-8D2B-6DC7-A6EA-AE3908C81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B763788-35D6-BBFC-CD96-6FED6AB3ED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Réalisations 2025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89A27D6-B651-416C-E154-3644D3D720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Activités ACE78 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0BF0C8-0290-9C63-EABC-F807F6A427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EF4E45"/>
                </a:solidFill>
              </a:rPr>
              <a:t>TABLES RONDES CANDIDATS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1E45"/>
                </a:solidFill>
              </a:rPr>
              <a:t>7 vs 8 en 2024 et 4 en 2023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2175AB"/>
                </a:solidFill>
              </a:rPr>
              <a:t>CONFÉRENCES</a:t>
            </a:r>
            <a:r>
              <a:rPr lang="fr-FR" dirty="0">
                <a:solidFill>
                  <a:srgbClr val="2175AB"/>
                </a:solidFill>
              </a:rPr>
              <a:t> </a:t>
            </a:r>
          </a:p>
          <a:p>
            <a:pPr marL="1143000" lvl="1" indent="-45720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1E45"/>
                </a:solidFill>
              </a:rPr>
              <a:t>14 jan. </a:t>
            </a:r>
            <a:r>
              <a:rPr lang="fr-FR" b="1" i="1" dirty="0">
                <a:solidFill>
                  <a:srgbClr val="001E45"/>
                </a:solidFill>
              </a:rPr>
              <a:t>« Le Réseau, outil majeur de ma recherche d’emploi : Comment? Pourquoi? Pour qui?»</a:t>
            </a:r>
          </a:p>
          <a:p>
            <a:pPr marL="1885950" lvl="3" indent="-285750"/>
            <a:r>
              <a:rPr lang="fr-FR" sz="1500" dirty="0">
                <a:solidFill>
                  <a:srgbClr val="001E45"/>
                </a:solidFill>
              </a:rPr>
              <a:t>JP LAHERRE DG &amp; consultant au cœur du BTP développement de son réseau</a:t>
            </a:r>
            <a:br>
              <a:rPr lang="fr-FR" dirty="0">
                <a:solidFill>
                  <a:srgbClr val="001E45"/>
                </a:solidFill>
              </a:rPr>
            </a:br>
            <a:endParaRPr lang="fr-FR" i="1" dirty="0">
              <a:solidFill>
                <a:srgbClr val="001E45"/>
              </a:solidFill>
            </a:endParaRPr>
          </a:p>
          <a:p>
            <a:pPr marL="1143000" lvl="1" indent="-4572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rgbClr val="001E45"/>
                </a:solidFill>
              </a:rPr>
              <a:t>18 juin  </a:t>
            </a:r>
            <a:r>
              <a:rPr lang="fr-FR" b="1" i="1" dirty="0">
                <a:solidFill>
                  <a:srgbClr val="001E45"/>
                </a:solidFill>
              </a:rPr>
              <a:t>«  L’emploi des Séniors et le Management Multigénérationnel »</a:t>
            </a:r>
          </a:p>
          <a:p>
            <a:pPr marL="1885950" lvl="3" indent="-285750">
              <a:lnSpc>
                <a:spcPct val="110000"/>
              </a:lnSpc>
            </a:pPr>
            <a:r>
              <a:rPr lang="fr-FR" sz="1500" dirty="0">
                <a:solidFill>
                  <a:srgbClr val="001E45"/>
                </a:solidFill>
              </a:rPr>
              <a:t>Frédérique JESKE Créatrice du mouvement citoyen Senior for Good</a:t>
            </a:r>
          </a:p>
          <a:p>
            <a:pPr marL="1885950" lvl="3" indent="-285750">
              <a:lnSpc>
                <a:spcPct val="110000"/>
              </a:lnSpc>
            </a:pPr>
            <a:r>
              <a:rPr lang="fr-FR" sz="1500" dirty="0">
                <a:solidFill>
                  <a:srgbClr val="001E45"/>
                </a:solidFill>
              </a:rPr>
              <a:t>Hubert de LAUNAY Cabinet de recrutement dédié aux talents séniors</a:t>
            </a:r>
            <a:br>
              <a:rPr lang="fr-FR" dirty="0">
                <a:solidFill>
                  <a:srgbClr val="001E45"/>
                </a:solidFill>
              </a:rPr>
            </a:b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b="1" dirty="0">
                <a:solidFill>
                  <a:srgbClr val="3A9998"/>
                </a:solidFill>
              </a:rPr>
              <a:t>CAMPAGNE DE DONS</a:t>
            </a:r>
            <a:br>
              <a:rPr lang="fr-FR" b="1" dirty="0">
                <a:solidFill>
                  <a:srgbClr val="3A9998"/>
                </a:solidFill>
              </a:rPr>
            </a:br>
            <a:endParaRPr lang="fr-FR" b="1" dirty="0">
              <a:solidFill>
                <a:srgbClr val="3A9998"/>
              </a:solidFill>
            </a:endParaRPr>
          </a:p>
          <a:p>
            <a:pPr lvl="1" indent="0" algn="ctr">
              <a:buNone/>
            </a:pPr>
            <a:r>
              <a:rPr lang="fr-FR" sz="1900" b="1" dirty="0">
                <a:solidFill>
                  <a:srgbClr val="001E45"/>
                </a:solidFill>
              </a:rPr>
              <a:t>MERCI ! </a:t>
            </a:r>
            <a:r>
              <a:rPr lang="fr-FR" sz="1900" dirty="0">
                <a:solidFill>
                  <a:srgbClr val="001E45"/>
                </a:solidFill>
              </a:rPr>
              <a:t>à tous nos sympathisants donateurs qui nous témoignent </a:t>
            </a:r>
          </a:p>
          <a:p>
            <a:pPr lvl="1" indent="0" algn="ctr">
              <a:buNone/>
            </a:pPr>
            <a:r>
              <a:rPr lang="fr-FR" sz="1900" dirty="0">
                <a:solidFill>
                  <a:srgbClr val="001E45"/>
                </a:solidFill>
              </a:rPr>
              <a:t>de leur reconnaissance en soutenant les actions de l’ACE78</a:t>
            </a:r>
            <a:br>
              <a:rPr lang="fr-FR" dirty="0">
                <a:solidFill>
                  <a:srgbClr val="001E45"/>
                </a:solidFill>
              </a:rPr>
            </a:br>
            <a:r>
              <a:rPr lang="fr-FR" dirty="0">
                <a:solidFill>
                  <a:srgbClr val="001E45"/>
                </a:solidFill>
              </a:rPr>
              <a:t>	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3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4BB4-70A0-FB5B-04B1-AC61A325B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B6547CF-08F6-FFBC-D14C-B617050684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Plan </a:t>
            </a:r>
            <a:r>
              <a:rPr lang="fr-FR"/>
              <a:t>d’action 2026  </a:t>
            </a:r>
            <a:endParaRPr lang="fr-FR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270A693-1C72-9CE0-8A49-589168DD9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92" y="134076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0F5A505-0258-FDAC-5BF9-3B234FB6F0E3}"/>
              </a:ext>
            </a:extLst>
          </p:cNvPr>
          <p:cNvSpPr txBox="1"/>
          <p:nvPr/>
        </p:nvSpPr>
        <p:spPr>
          <a:xfrm>
            <a:off x="9120336" y="3429000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Françoise VINCENT</a:t>
            </a:r>
          </a:p>
        </p:txBody>
      </p:sp>
    </p:spTree>
    <p:extLst>
      <p:ext uri="{BB962C8B-B14F-4D97-AF65-F5344CB8AC3E}">
        <p14:creationId xmlns:p14="http://schemas.microsoft.com/office/powerpoint/2010/main" val="617628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697C9FF-20A8-4C71-0BBB-570241CC12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Projets 2026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C7DAB3D-9012-B1D2-C73F-4B6DCF557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161" y="1484784"/>
            <a:ext cx="11572726" cy="5472608"/>
          </a:xfrm>
        </p:spPr>
        <p:txBody>
          <a:bodyPr>
            <a:normAutofit lnSpcReduction="10000"/>
          </a:bodyPr>
          <a:lstStyle/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Poursuivre les dispositifs </a:t>
            </a:r>
            <a:r>
              <a:rPr lang="fr-FR" sz="22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« cadres en poste » </a:t>
            </a: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et </a:t>
            </a:r>
            <a:r>
              <a:rPr lang="fr-FR" sz="22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« jeunes cadres »</a:t>
            </a:r>
          </a:p>
          <a:p>
            <a:pPr algn="l">
              <a:buFont typeface="+mj-lt"/>
              <a:buAutoNum type="arabicPeriod"/>
            </a:pPr>
            <a:endParaRPr lang="fr-FR" sz="1800" b="1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Développer </a:t>
            </a:r>
            <a:r>
              <a:rPr lang="fr-FR" sz="2200" b="1" i="0" dirty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l’IA</a:t>
            </a: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dans les process et dans nos ateliers</a:t>
            </a:r>
          </a:p>
          <a:p>
            <a:pPr algn="l">
              <a:buFont typeface="+mj-lt"/>
              <a:buAutoNum type="arabicPeriod"/>
            </a:pPr>
            <a:endParaRPr lang="fr-FR" sz="18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Refondre </a:t>
            </a:r>
            <a:r>
              <a:rPr lang="fr-FR" sz="22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l’atelier CV</a:t>
            </a:r>
          </a:p>
          <a:p>
            <a:pPr algn="l">
              <a:buFont typeface="+mj-lt"/>
              <a:buAutoNum type="arabicPeriod"/>
            </a:pPr>
            <a:endParaRPr lang="fr-FR" sz="1800" b="1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Enrichir l’atelier réseau et développer l’implication des Marraines/Parrains</a:t>
            </a:r>
          </a:p>
          <a:p>
            <a:pPr algn="l">
              <a:buFont typeface="+mj-lt"/>
              <a:buAutoNum type="arabicPeriod"/>
            </a:pPr>
            <a:endParaRPr lang="fr-FR" sz="18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Mettre l’ accent sur la relation avec </a:t>
            </a:r>
            <a:r>
              <a:rPr lang="fr-FR" sz="2200" b="1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France Travail</a:t>
            </a:r>
          </a:p>
          <a:p>
            <a:pPr algn="l">
              <a:buFont typeface="+mj-lt"/>
              <a:buAutoNum type="arabicPeriod"/>
            </a:pPr>
            <a:endParaRPr lang="fr-FR" sz="1800" b="1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Poursuivre la participation à des forums emplois de nos villes partenaires et autres opportunités</a:t>
            </a:r>
          </a:p>
          <a:p>
            <a:pPr algn="l">
              <a:buFont typeface="+mj-lt"/>
              <a:buAutoNum type="arabicPeriod"/>
            </a:pPr>
            <a:endParaRPr lang="fr-FR" sz="1800" b="0" i="0" dirty="0">
              <a:solidFill>
                <a:srgbClr val="222222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fr-FR" sz="2200" b="0" i="0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Intégrer de </a:t>
            </a:r>
            <a:r>
              <a:rPr lang="fr-FR" sz="2200" b="1" i="0" dirty="0">
                <a:solidFill>
                  <a:schemeClr val="accent6">
                    <a:lumMod val="50000"/>
                  </a:schemeClr>
                </a:solidFill>
                <a:effectLst/>
                <a:latin typeface="Aptos" panose="020B0004020202020204" pitchFamily="34" charset="0"/>
              </a:rPr>
              <a:t>nouveaux animateurs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8650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Espace réservé du texte 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850391">
              <a:lnSpc>
                <a:spcPct val="81000"/>
              </a:lnSpc>
              <a:spcBef>
                <a:spcPts val="900"/>
              </a:spcBef>
              <a:defRPr sz="4464"/>
            </a:lvl1pPr>
          </a:lstStyle>
          <a:p>
            <a:r>
              <a:t>Bilan 2025</a:t>
            </a:r>
          </a:p>
        </p:txBody>
      </p:sp>
      <p:sp>
        <p:nvSpPr>
          <p:cNvPr id="137" name="Espace réservé du texte 2"/>
          <p:cNvSpPr>
            <a:spLocks noGrp="1"/>
          </p:cNvSpPr>
          <p:nvPr>
            <p:ph type="body" idx="13"/>
          </p:nvPr>
        </p:nvSpPr>
        <p:spPr>
          <a:xfrm>
            <a:off x="309401" y="1272186"/>
            <a:ext cx="11573198" cy="72424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r">
              <a:buSzTx/>
              <a:buFontTx/>
              <a:buNone/>
              <a:defRPr cap="smal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CHIFFRES CLEFS 2025</a:t>
            </a:r>
          </a:p>
        </p:txBody>
      </p:sp>
      <p:sp>
        <p:nvSpPr>
          <p:cNvPr id="138" name="Espace réservé du contenu 8"/>
          <p:cNvSpPr/>
          <p:nvPr/>
        </p:nvSpPr>
        <p:spPr>
          <a:xfrm>
            <a:off x="3031577" y="2204865"/>
            <a:ext cx="8825064" cy="4032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					         </a:t>
            </a:r>
            <a:r>
              <a: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Dominique ROLE</a:t>
            </a:r>
          </a:p>
        </p:txBody>
      </p:sp>
      <p:grpSp>
        <p:nvGrpSpPr>
          <p:cNvPr id="141" name="Image 3"/>
          <p:cNvGrpSpPr/>
          <p:nvPr/>
        </p:nvGrpSpPr>
        <p:grpSpPr>
          <a:xfrm>
            <a:off x="9768407" y="2276873"/>
            <a:ext cx="1800201" cy="2232248"/>
            <a:chOff x="0" y="0"/>
            <a:chExt cx="1800200" cy="2232247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1800201" cy="2232248"/>
            </a:xfrm>
            <a:prstGeom prst="rect">
              <a:avLst/>
            </a:prstGeom>
            <a:gradFill flip="none" rotWithShape="1">
              <a:gsLst>
                <a:gs pos="0">
                  <a:srgbClr val="94ACC1"/>
                </a:gs>
                <a:gs pos="50000">
                  <a:srgbClr val="BFCBD7"/>
                </a:gs>
                <a:gs pos="100000">
                  <a:srgbClr val="E0E5EB"/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sym typeface="Aptos"/>
              </a:endParaRPr>
            </a:p>
          </p:txBody>
        </p:sp>
        <p:pic>
          <p:nvPicPr>
            <p:cNvPr id="140" name="image43.jpeg" descr="image43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800201" cy="22322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pace réservé du texte 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81000"/>
              </a:lnSpc>
            </a:lvl1pPr>
          </a:lstStyle>
          <a:p>
            <a:r>
              <a:t>finances</a:t>
            </a:r>
          </a:p>
        </p:txBody>
      </p:sp>
      <p:sp>
        <p:nvSpPr>
          <p:cNvPr id="144" name="Espace réservé du texte 11"/>
          <p:cNvSpPr>
            <a:spLocks noGrp="1"/>
          </p:cNvSpPr>
          <p:nvPr>
            <p:ph type="body" idx="13"/>
          </p:nvPr>
        </p:nvSpPr>
        <p:spPr>
          <a:xfrm>
            <a:off x="323528" y="1192584"/>
            <a:ext cx="11572726" cy="7242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r">
              <a:buSzTx/>
              <a:buFontTx/>
              <a:buNone/>
              <a:defRPr sz="24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COMPTE RENDU FINANCIER  2025 - RECETTES</a:t>
            </a:r>
          </a:p>
        </p:txBody>
      </p:sp>
      <p:sp>
        <p:nvSpPr>
          <p:cNvPr id="145" name="Espace réservé du contenu 3"/>
          <p:cNvSpPr/>
          <p:nvPr/>
        </p:nvSpPr>
        <p:spPr>
          <a:xfrm>
            <a:off x="323999" y="2049862"/>
            <a:ext cx="11572728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0" marR="0" lvl="0" indent="0" algn="ctr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2100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Recettes</a:t>
            </a:r>
            <a:r>
              <a:rPr kumimoji="0" sz="21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2100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</a:t>
            </a:r>
            <a:r>
              <a:rPr kumimoji="0" sz="21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2100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hausse</a:t>
            </a:r>
            <a:r>
              <a:rPr kumimoji="0" sz="21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 12 % par rapport a 2024 </a:t>
            </a:r>
            <a:endParaRPr kumimoji="0" sz="1500" b="1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21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3 </a:t>
            </a:r>
            <a:r>
              <a:rPr kumimoji="0" sz="210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Principales</a:t>
            </a:r>
            <a:r>
              <a:rPr kumimoji="0" sz="21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sources de </a:t>
            </a:r>
            <a:r>
              <a:rPr kumimoji="0" sz="210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recettes</a:t>
            </a:r>
            <a:endParaRPr kumimoji="0" sz="210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150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8" indent="3419854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2024                 2024                  </a:t>
            </a:r>
            <a:r>
              <a:rPr kumimoji="0" lang="fr-FR" sz="150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</a:t>
            </a:r>
            <a:r>
              <a:rPr kumimoji="0" sz="150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2025               2025</a:t>
            </a:r>
          </a:p>
          <a:p>
            <a:pPr marL="0" marR="0" lvl="8" indent="3419854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</a:t>
            </a:r>
            <a:r>
              <a:rPr kumimoji="0" sz="12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Euros                        %                            Euros                      %</a:t>
            </a: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Subventions communes  </a:t>
            </a:r>
            <a:r>
              <a:rPr kumimoji="0" sz="12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</a:t>
            </a: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17 400                36 %                  16 150               30 %</a:t>
            </a: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Contributions </a:t>
            </a:r>
            <a:r>
              <a:rPr kumimoji="0" sz="150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candidats</a:t>
            </a: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25 865                53                      34 285               63</a:t>
            </a: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Dons </a:t>
            </a:r>
            <a:r>
              <a:rPr kumimoji="0" sz="12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                                             </a:t>
            </a: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4 525                  9                         2 980                 5  </a:t>
            </a:r>
            <a:r>
              <a:rPr kumimoji="0" sz="12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</a:t>
            </a: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Divers et </a:t>
            </a:r>
            <a:r>
              <a:rPr kumimoji="0" sz="150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Int.finan</a:t>
            </a: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       </a:t>
            </a:r>
            <a:r>
              <a:rPr kumimoji="0" sz="12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      </a:t>
            </a: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1 112                  2                         1 216                 2</a:t>
            </a:r>
            <a:endParaRPr kumimoji="0" sz="120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8" indent="3375152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———-                                        ———-</a:t>
            </a:r>
            <a:endParaRPr kumimoji="0" sz="120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1" indent="553212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60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Total                                              48 902             </a:t>
            </a:r>
            <a:r>
              <a:rPr kumimoji="0" sz="16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100 %</a:t>
            </a:r>
            <a:r>
              <a:rPr kumimoji="0" sz="160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54 631           </a:t>
            </a:r>
            <a:r>
              <a:rPr kumimoji="0" sz="160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100 %</a:t>
            </a:r>
            <a:endParaRPr kumimoji="0" sz="1500" b="1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150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804672" rtl="0" eaLnBrk="1" fontAlgn="auto" latinLnBrk="0" hangingPunct="0">
              <a:lnSpc>
                <a:spcPct val="81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Nombre de </a:t>
            </a:r>
            <a:r>
              <a:rPr kumimoji="0" sz="1500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Candidats</a:t>
            </a:r>
            <a:r>
              <a:rPr kumimoji="0" sz="1500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69                                                 66  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2000"/>
                                        <p:tgtEl>
                                          <p:spTgt spid="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2000"/>
                                        <p:tgtEl>
                                          <p:spTgt spid="1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build="p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Espace réservé du texte 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81000"/>
              </a:lnSpc>
            </a:lvl1pPr>
          </a:lstStyle>
          <a:p>
            <a:r>
              <a:t>finances</a:t>
            </a:r>
          </a:p>
        </p:txBody>
      </p:sp>
      <p:sp>
        <p:nvSpPr>
          <p:cNvPr id="148" name="Espace réservé du texte 11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COMPTE RENDU FINANCIER 2025 - CHARGES</a:t>
            </a:r>
          </a:p>
        </p:txBody>
      </p:sp>
      <p:sp>
        <p:nvSpPr>
          <p:cNvPr id="149" name="Espace réservé du contenu 3"/>
          <p:cNvSpPr/>
          <p:nvPr/>
        </p:nvSpPr>
        <p:spPr>
          <a:xfrm>
            <a:off x="323998" y="2045659"/>
            <a:ext cx="11820673" cy="4355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0" marR="0" lvl="0" indent="0" algn="ctr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879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Charges </a:t>
            </a:r>
            <a:r>
              <a:rPr kumimoji="0" sz="1879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</a:t>
            </a:r>
            <a:r>
              <a:rPr kumimoji="0" sz="1879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879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hausse</a:t>
            </a:r>
            <a:r>
              <a:rPr kumimoji="0" sz="1879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 18 % par rapport a 2024 </a:t>
            </a:r>
            <a:endParaRPr kumimoji="0" sz="141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9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79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</a:t>
            </a:r>
            <a:r>
              <a:rPr kumimoji="0" sz="1879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Principaux</a:t>
            </a:r>
            <a:r>
              <a:rPr kumimoji="0" sz="1879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879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postes</a:t>
            </a:r>
            <a:r>
              <a:rPr kumimoji="0" sz="1879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de charges</a:t>
            </a: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141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8" indent="3068542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b="1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2024          2024                  </a:t>
            </a:r>
            <a:r>
              <a:rPr kumimoji="0" lang="fr-FR" sz="141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</a:t>
            </a:r>
            <a:r>
              <a:rPr kumimoji="0" sz="141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2025               2025</a:t>
            </a:r>
          </a:p>
          <a:p>
            <a:pPr marL="0" marR="0" lvl="8" indent="3068542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Euros                   %                              </a:t>
            </a:r>
            <a:r>
              <a:rPr kumimoji="0" lang="fr-FR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Euros                     %</a:t>
            </a: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</a:t>
            </a:r>
            <a:r>
              <a:rPr kumimoji="0" sz="141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Salaires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charges soc. 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          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22 150            53 %               24 090              49%</a:t>
            </a: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Charges / </a:t>
            </a:r>
            <a:r>
              <a:rPr kumimoji="0" sz="141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locaux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/Tel.                                      7 294            17                     7 140              14</a:t>
            </a:r>
          </a:p>
          <a:p>
            <a:pPr marL="141371" marR="0" lvl="0" indent="-141371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Communication/Doc/Mat. Pedago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6 185            15                     6 414               13 </a:t>
            </a:r>
          </a:p>
          <a:p>
            <a:pPr marL="141371" marR="0" lvl="0" indent="-141371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Formation                                                             368              1                     3 475                7</a:t>
            </a:r>
          </a:p>
          <a:p>
            <a:pPr marL="141371" marR="0" lvl="0" indent="-141371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Site Internet                                                        200              -                     </a:t>
            </a:r>
            <a:r>
              <a:rPr kumimoji="0" lang="fr-FR" sz="1410" b="0" i="0" u="none" strike="noStrike" kern="0" cap="small" spc="0" normalizeH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1 822                 4</a:t>
            </a:r>
          </a:p>
          <a:p>
            <a:pPr marL="141371" marR="0" lvl="0" indent="-141371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-"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 err="1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Qualiopi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</a:t>
            </a:r>
            <a:r>
              <a:rPr kumimoji="0" sz="1034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       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1 077               3                    1 795                 4</a:t>
            </a:r>
            <a:endParaRPr kumimoji="0" sz="1034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Divers                                                                 4 648             11                    4 705                 9</a:t>
            </a:r>
            <a:endParaRPr kumimoji="0" sz="1034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8" indent="302843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———-                                  ———-</a:t>
            </a:r>
            <a:endParaRPr kumimoji="0" sz="1034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1" indent="496381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4" b="1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4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Total                                                     41 922     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</a:t>
            </a:r>
            <a:r>
              <a:rPr kumimoji="0" sz="1410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sz="1504" b="1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%              49 441         </a:t>
            </a:r>
            <a:r>
              <a:rPr kumimoji="0" sz="1410" b="0" i="0" u="none" strike="noStrike" kern="0" cap="small" spc="0" normalizeH="0" baseline="0" noProof="0" dirty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100 %</a:t>
            </a:r>
            <a:endParaRPr kumimoji="0" sz="1410" b="1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1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endParaRPr kumimoji="0" sz="1410" b="0" i="0" u="none" strike="noStrike" kern="0" cap="small" spc="0" normalizeH="0" baseline="0" noProof="0" dirty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722009" rtl="0" eaLnBrk="1" fontAlgn="auto" latinLnBrk="0" hangingPunct="0">
              <a:lnSpc>
                <a:spcPct val="81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4" b="1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504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Nombre de </a:t>
            </a:r>
            <a:r>
              <a:rPr kumimoji="0" sz="1504" b="1" i="0" u="none" strike="noStrike" kern="0" cap="small" spc="0" normalizeH="0" baseline="0" noProof="0" dirty="0" err="1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Candidats</a:t>
            </a:r>
            <a:r>
              <a:rPr kumimoji="0" sz="1504" b="1" i="0" u="none" strike="noStrike" kern="0" cap="small" spc="0" normalizeH="0" baseline="0" noProof="0" dirty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69                                          66                                   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2000"/>
                                        <p:tgtEl>
                                          <p:spTgt spid="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1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1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1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1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2000"/>
                                        <p:tgtEl>
                                          <p:spTgt spid="1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14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14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4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14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build="p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Espace réservé du texte 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81000"/>
              </a:lnSpc>
            </a:lvl1pPr>
          </a:lstStyle>
          <a:p>
            <a:r>
              <a:t>finances</a:t>
            </a:r>
          </a:p>
        </p:txBody>
      </p:sp>
      <p:sp>
        <p:nvSpPr>
          <p:cNvPr id="152" name="Espace réservé du texte 11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Résultats sur 3 ans</a:t>
            </a:r>
          </a:p>
        </p:txBody>
      </p:sp>
      <p:sp>
        <p:nvSpPr>
          <p:cNvPr id="153" name="Espace réservé du contenu 3"/>
          <p:cNvSpPr/>
          <p:nvPr/>
        </p:nvSpPr>
        <p:spPr>
          <a:xfrm>
            <a:off x="323999" y="2049862"/>
            <a:ext cx="11572728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marL="0" marR="0" lvl="8" indent="388620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</a:t>
            </a:r>
            <a:r>
              <a:rPr kumimoji="0" sz="2000" b="1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2023                  2024                 2025               </a:t>
            </a:r>
            <a:endParaRPr kumimoji="0" sz="1800" b="1" i="0" u="none" strike="noStrike" kern="0" cap="small" spc="0" normalizeH="0" baseline="0" noProof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8" indent="388620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</a:t>
            </a:r>
            <a:r>
              <a:rPr kumimoji="0" sz="14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Euros                           Euros                        Euros</a:t>
            </a:r>
          </a:p>
          <a:p>
            <a:pPr marL="0" marR="0" lvl="8" indent="388620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4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</a:t>
            </a: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</a:t>
            </a:r>
          </a:p>
          <a:p>
            <a:pPr marL="0" marR="0" lvl="0" indent="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TOTAL RECETTES                                  41 880                  48 902                53 631</a:t>
            </a:r>
          </a:p>
          <a:p>
            <a:pPr marL="0" marR="0" lvl="0" indent="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- TOTAL CHARGES                                  (45 995)                (41 922)             (49 441) </a:t>
            </a:r>
          </a:p>
          <a:p>
            <a:pPr marL="0" marR="0" lvl="0" indent="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                                              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————              ————</a:t>
            </a: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</a:t>
            </a:r>
            <a:r>
              <a:rPr kumimoji="0" sz="16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</a:t>
            </a:r>
            <a:r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———— </a:t>
            </a:r>
          </a:p>
          <a:p>
            <a:pPr marL="0" marR="0" lvl="1" indent="62865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RESULTATS                             </a:t>
            </a:r>
            <a:r>
              <a:rPr kumimoji="0" sz="14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</a:t>
            </a: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</a:t>
            </a:r>
            <a:r>
              <a:rPr kumimoji="0" sz="20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(4 115)</a:t>
            </a:r>
            <a:r>
              <a:rPr kumimoji="0" sz="1800" b="0" i="0" u="none" strike="noStrike" kern="0" cap="small" spc="0" normalizeH="0" baseline="0" noProof="0">
                <a:ln>
                  <a:noFill/>
                </a:ln>
                <a:solidFill>
                  <a:srgbClr val="48536D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          6 980                  5 190</a:t>
            </a:r>
          </a:p>
          <a:p>
            <a:pPr marL="0" marR="0" lvl="0" indent="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1" i="0" u="none" strike="noStrike" kern="0" cap="small" spc="0" normalizeH="0" baseline="0" noProof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       </a:t>
            </a:r>
            <a:endParaRPr kumimoji="0" sz="1800" b="1" i="0" u="none" strike="noStrike" kern="0" cap="small" spc="0" normalizeH="0" baseline="0" noProof="0">
              <a:ln>
                <a:noFill/>
              </a:ln>
              <a:solidFill>
                <a:srgbClr val="48536D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 cap="small">
                <a:solidFill>
                  <a:srgbClr val="2175A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kumimoji="0" sz="1800" b="1" i="0" u="none" strike="noStrike" kern="0" cap="small" spc="0" normalizeH="0" baseline="0" noProof="0">
                <a:ln>
                  <a:noFill/>
                </a:ln>
                <a:solidFill>
                  <a:srgbClr val="2175A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CUMUL RESULTATS 3 ANS :                    8 055                 Moyenne/an           2 685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15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2000"/>
                                        <p:tgtEl>
                                          <p:spTgt spid="1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build="p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texte 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81000"/>
              </a:lnSpc>
            </a:lvl1pPr>
          </a:lstStyle>
          <a:p>
            <a:r>
              <a:t>finances</a:t>
            </a:r>
          </a:p>
        </p:txBody>
      </p:sp>
      <p:sp>
        <p:nvSpPr>
          <p:cNvPr id="156" name="Espace réservé du texte 11"/>
          <p:cNvSpPr>
            <a:spLocks noGrp="1"/>
          </p:cNvSpPr>
          <p:nvPr>
            <p:ph type="body" idx="13"/>
          </p:nvPr>
        </p:nvSpPr>
        <p:spPr>
          <a:xfrm>
            <a:off x="323764" y="908844"/>
            <a:ext cx="11573198" cy="56326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r">
              <a:buSzTx/>
              <a:buFontTx/>
              <a:buNone/>
              <a:defRPr cap="small">
                <a:solidFill>
                  <a:srgbClr val="48536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BUDGET  2026</a:t>
            </a:r>
          </a:p>
        </p:txBody>
      </p:sp>
      <p:sp>
        <p:nvSpPr>
          <p:cNvPr id="157" name="Espace réservé du contenu 3"/>
          <p:cNvSpPr/>
          <p:nvPr/>
        </p:nvSpPr>
        <p:spPr>
          <a:xfrm>
            <a:off x="323999" y="2049862"/>
            <a:ext cx="11572728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2000">
                <a:solidFill>
                  <a:srgbClr val="001E4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>
                <a:ln>
                  <a:noFill/>
                </a:ln>
                <a:solidFill>
                  <a:srgbClr val="001E4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				</a:t>
            </a:r>
          </a:p>
        </p:txBody>
      </p:sp>
      <p:graphicFrame>
        <p:nvGraphicFramePr>
          <p:cNvPr id="158" name="Tableau"/>
          <p:cNvGraphicFramePr/>
          <p:nvPr/>
        </p:nvGraphicFramePr>
        <p:xfrm>
          <a:off x="1557412" y="1564881"/>
          <a:ext cx="10351018" cy="4633259"/>
        </p:xfrm>
        <a:graphic>
          <a:graphicData uri="http://schemas.openxmlformats.org/drawingml/2006/table">
            <a:tbl>
              <a:tblPr/>
              <a:tblGrid>
                <a:gridCol w="2231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9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97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0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0351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RECETTES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RÉEL 2025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PREVISION 2026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 u="sng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CHARGES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RÉEL 2025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sz="1200" b="1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PREVISION 2026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Euros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Euros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Euros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u="sng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Euros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Subventions Communes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16150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16150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Salaires et Charges Soc.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24090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25600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Contributions Candidats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34285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31000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Charges/locaux et Telecom.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7140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7500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Dons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2980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3000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Communication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5305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5300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Divers et Int. Financiers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1216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1100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Doc. et Mat. Pédagogique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1109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1200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Frais de bureau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1195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1200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Qualiopi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1795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Formation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3475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1500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636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Maintenance Site Internet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1822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2000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764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Divers (Amts,Ass, Prov…)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4445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3510</a:t>
                      </a:r>
                    </a:p>
                  </a:txBody>
                  <a:tcPr marL="50800" marR="50800" marT="50800" marB="50800" horzOverflow="overflow">
                    <a:lnL w="444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3500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892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TOTAL RECETTES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54631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515151"/>
                      </a:solidFill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51250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515151"/>
                      </a:solidFill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515151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TOTAL CHARGES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49441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48300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892"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0">
                      <a:miter lim="400000"/>
                    </a:lnR>
                    <a:lnT w="12700">
                      <a:solidFill>
                        <a:srgbClr val="515151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b="1"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horzOverflow="overflow">
                    <a:lnL w="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RESULTAT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5190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457200">
                        <a:defRPr sz="1800"/>
                      </a:pPr>
                      <a:r>
                        <a:rPr sz="1200" b="1">
                          <a:latin typeface="+mj-lt"/>
                          <a:ea typeface="+mj-ea"/>
                          <a:cs typeface="+mj-cs"/>
                          <a:sym typeface="Helvetica"/>
                        </a:rPr>
                        <a:t>2950</a:t>
                      </a:r>
                    </a:p>
                  </a:txBody>
                  <a:tcPr marL="50800" marR="50800" marT="50800" marB="5080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CA204-FAD7-B2E8-87F6-57A77FC45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FABA0D7-5BE4-C22D-2B42-A6040B742C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Témoignages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A14629-2DF1-5EE5-3F27-9B57A5734D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448" y="1449633"/>
            <a:ext cx="1368152" cy="1800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BC6BB5C-3969-FDCC-C275-C680A06F1372}"/>
              </a:ext>
            </a:extLst>
          </p:cNvPr>
          <p:cNvSpPr txBox="1"/>
          <p:nvPr/>
        </p:nvSpPr>
        <p:spPr>
          <a:xfrm>
            <a:off x="3431704" y="1059818"/>
            <a:ext cx="68160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bg1"/>
                </a:solidFill>
              </a:rPr>
              <a:t>Jean-Pierre Barthe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bg1"/>
                </a:solidFill>
              </a:rPr>
              <a:t>Caroline Camuset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bg1"/>
                </a:solidFill>
              </a:rPr>
              <a:t>Stéphane </a:t>
            </a:r>
            <a:r>
              <a:rPr lang="fr-FR" sz="2400" b="1" dirty="0" err="1">
                <a:solidFill>
                  <a:schemeClr val="bg1"/>
                </a:solidFill>
              </a:rPr>
              <a:t>Mafille</a:t>
            </a:r>
            <a:endParaRPr lang="fr-FR" sz="2400" b="1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chemeClr val="bg1"/>
                </a:solidFill>
              </a:rPr>
              <a:t>Valérie </a:t>
            </a:r>
            <a:r>
              <a:rPr lang="fr-FR" sz="2400" b="1" dirty="0" err="1">
                <a:solidFill>
                  <a:schemeClr val="bg1"/>
                </a:solidFill>
              </a:rPr>
              <a:t>Join</a:t>
            </a:r>
            <a:endParaRPr lang="fr-FR" sz="2400" dirty="0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3F49E6-19A8-6C69-2535-FF3976B10017}"/>
              </a:ext>
            </a:extLst>
          </p:cNvPr>
          <p:cNvSpPr txBox="1"/>
          <p:nvPr/>
        </p:nvSpPr>
        <p:spPr>
          <a:xfrm>
            <a:off x="9478540" y="3429000"/>
            <a:ext cx="2667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Raphaël FLORENTINY</a:t>
            </a:r>
          </a:p>
        </p:txBody>
      </p:sp>
    </p:spTree>
    <p:extLst>
      <p:ext uri="{BB962C8B-B14F-4D97-AF65-F5344CB8AC3E}">
        <p14:creationId xmlns:p14="http://schemas.microsoft.com/office/powerpoint/2010/main" val="472215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90DA-AEA7-3597-DF69-27B136413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E16317C-6D24-E0F2-06A3-3A25034EBB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Témoignages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1FE7E96-9CED-7A29-A4AB-09AC977849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fr-FR" sz="2400" dirty="0"/>
              <a:t>Retour d’</a:t>
            </a:r>
            <a:r>
              <a:rPr lang="fr-FR" sz="2400" dirty="0" err="1"/>
              <a:t>exp</a:t>
            </a:r>
            <a:r>
              <a:rPr lang="fr-FR" sz="2400" dirty="0" err="1">
                <a:latin typeface="Abadi" panose="020B0604020104020204" pitchFamily="34" charset="0"/>
              </a:rPr>
              <a:t>e</a:t>
            </a:r>
            <a:r>
              <a:rPr lang="fr-FR" sz="2400" dirty="0" err="1"/>
              <a:t>rience</a:t>
            </a:r>
            <a:r>
              <a:rPr lang="fr-FR" sz="2400" dirty="0"/>
              <a:t> ACE78 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AE8188-FE69-727E-643C-E609A3851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4000" y="2049862"/>
            <a:ext cx="11676656" cy="4351338"/>
          </a:xfrm>
        </p:spPr>
        <p:txBody>
          <a:bodyPr anchor="ctr">
            <a:normAutofit/>
          </a:bodyPr>
          <a:lstStyle/>
          <a:p>
            <a:pPr marL="457200" indent="-457200">
              <a:buClr>
                <a:srgbClr val="EF4E45"/>
              </a:buClr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Dans quel contexte avez-vous rejoint l’ACE78? Quelles étaient vos attentes ?</a:t>
            </a:r>
          </a:p>
          <a:p>
            <a:pPr marL="457200" indent="-457200">
              <a:buClr>
                <a:srgbClr val="EF4E45"/>
              </a:buClr>
              <a:buFont typeface="+mj-lt"/>
              <a:buAutoNum type="arabicPeriod"/>
            </a:pP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Clr>
                <a:srgbClr val="2175AB"/>
              </a:buClr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Qu’avez-vous trouvé à l’ACE78 et qu’est ce qui vous a surpris? </a:t>
            </a:r>
            <a:br>
              <a:rPr lang="fr-FR" dirty="0">
                <a:solidFill>
                  <a:srgbClr val="001E45"/>
                </a:solidFill>
              </a:rPr>
            </a:br>
            <a:r>
              <a:rPr lang="fr-FR" dirty="0">
                <a:solidFill>
                  <a:srgbClr val="001E45"/>
                </a:solidFill>
              </a:rPr>
              <a:t>Quelles sont les </a:t>
            </a:r>
            <a:r>
              <a:rPr lang="fr-FR" dirty="0">
                <a:solidFill>
                  <a:srgbClr val="FF0000"/>
                </a:solidFill>
              </a:rPr>
              <a:t>trois compétences </a:t>
            </a:r>
            <a:r>
              <a:rPr lang="fr-FR" dirty="0">
                <a:solidFill>
                  <a:srgbClr val="001E45"/>
                </a:solidFill>
              </a:rPr>
              <a:t>(savoir, savoir faire ou savoir être) que vous pensez avoir développées au cours de votre parcours à l’ACE78 et qui pourraient vous être utiles dans la suite de votre carrière?</a:t>
            </a:r>
          </a:p>
          <a:p>
            <a:pPr marL="457200" indent="-457200">
              <a:buClr>
                <a:srgbClr val="2175AB"/>
              </a:buClr>
              <a:buFont typeface="+mj-lt"/>
              <a:buAutoNum type="arabicPeriod"/>
            </a:pPr>
            <a:endParaRPr lang="fr-FR" dirty="0">
              <a:solidFill>
                <a:srgbClr val="001E45"/>
              </a:solidFill>
            </a:endParaRPr>
          </a:p>
          <a:p>
            <a:pPr marL="457200" indent="-457200">
              <a:buClr>
                <a:srgbClr val="2175AB"/>
              </a:buClr>
              <a:buFont typeface="+mj-lt"/>
              <a:buAutoNum type="arabicPeriod"/>
            </a:pPr>
            <a:r>
              <a:rPr lang="fr-FR" dirty="0">
                <a:solidFill>
                  <a:srgbClr val="001E45"/>
                </a:solidFill>
              </a:rPr>
              <a:t>Quels ont été les </a:t>
            </a:r>
            <a:r>
              <a:rPr lang="fr-FR" dirty="0">
                <a:solidFill>
                  <a:srgbClr val="2175AB"/>
                </a:solidFill>
              </a:rPr>
              <a:t>apports du groupe </a:t>
            </a:r>
            <a:r>
              <a:rPr lang="fr-FR" dirty="0">
                <a:solidFill>
                  <a:srgbClr val="001E45"/>
                </a:solidFill>
              </a:rPr>
              <a:t>dans votre expérience, et le </a:t>
            </a:r>
            <a:r>
              <a:rPr lang="fr-FR" dirty="0">
                <a:solidFill>
                  <a:srgbClr val="3A9998"/>
                </a:solidFill>
              </a:rPr>
              <a:t>rôle de la pédagogie de l’ACE78 </a:t>
            </a:r>
            <a:r>
              <a:rPr lang="fr-FR" sz="1800" i="1" dirty="0">
                <a:solidFill>
                  <a:srgbClr val="3A9998"/>
                </a:solidFill>
              </a:rPr>
              <a:t>(Pitch, réalisations, projet, connaissance de soi, simulations ….) </a:t>
            </a:r>
            <a:r>
              <a:rPr lang="fr-FR" dirty="0">
                <a:solidFill>
                  <a:srgbClr val="001E45"/>
                </a:solidFill>
              </a:rPr>
              <a:t>dans votre réussite; en particulier l’alternance entre les ateliers en groupe et le suivi individuel par votre parrain/marraine ?</a:t>
            </a:r>
          </a:p>
          <a:p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0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3FD4A-A60B-B888-5092-8C99392C2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6117FF1-B313-B5BD-7C5F-AAEE129ABF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Résolutions &amp; conseil d’administration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BDABCB4-9324-5191-E035-45F2E80571BA}"/>
              </a:ext>
            </a:extLst>
          </p:cNvPr>
          <p:cNvSpPr txBox="1"/>
          <p:nvPr/>
        </p:nvSpPr>
        <p:spPr>
          <a:xfrm>
            <a:off x="10134184" y="2911379"/>
            <a:ext cx="2200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FFFF"/>
                </a:solidFill>
              </a:rPr>
              <a:t>Patrick SCHUMM</a:t>
            </a:r>
          </a:p>
        </p:txBody>
      </p:sp>
      <p:pic>
        <p:nvPicPr>
          <p:cNvPr id="10" name="Image 32">
            <a:extLst>
              <a:ext uri="{FF2B5EF4-FFF2-40B4-BE49-F238E27FC236}">
                <a16:creationId xmlns:a16="http://schemas.microsoft.com/office/drawing/2014/main" id="{50B53FE3-E62A-30FE-0762-D60B679E7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88" y="1084744"/>
            <a:ext cx="1491719" cy="180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5E9AA18-2956-A337-0A4F-E18FF61A1784}"/>
              </a:ext>
            </a:extLst>
          </p:cNvPr>
          <p:cNvSpPr txBox="1"/>
          <p:nvPr/>
        </p:nvSpPr>
        <p:spPr>
          <a:xfrm>
            <a:off x="3215680" y="2741167"/>
            <a:ext cx="89763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bg1"/>
                </a:solidFill>
              </a:rPr>
              <a:t>1- Quorum</a:t>
            </a: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2- Vote du quitus</a:t>
            </a:r>
          </a:p>
          <a:p>
            <a:endParaRPr lang="fr-FR" sz="4000" dirty="0">
              <a:solidFill>
                <a:schemeClr val="bg1"/>
              </a:solidFill>
            </a:endParaRPr>
          </a:p>
          <a:p>
            <a:r>
              <a:rPr lang="fr-FR" sz="4000" dirty="0">
                <a:solidFill>
                  <a:schemeClr val="bg1"/>
                </a:solidFill>
              </a:rPr>
              <a:t>3- Election du Conseil d’Administration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269548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535E2-2717-B557-4A01-632312E2C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3C9568CA-89E4-9CAA-CA8F-DEFCCF6CEC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Résolutions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5B57047-C9AB-13AF-1A6A-8DBB19172C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Quorum &amp; Quitus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E624D9-5E8C-751E-5B48-591C18571E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001E45"/>
                </a:solidFill>
              </a:rPr>
              <a:t>Rappel QUORUM</a:t>
            </a:r>
          </a:p>
          <a:p>
            <a:pPr marL="514350" indent="-514350">
              <a:buFont typeface="+mj-lt"/>
              <a:buAutoNum type="arabicPeriod"/>
            </a:pPr>
            <a:endParaRPr lang="fr-FR" sz="2400" dirty="0">
              <a:solidFill>
                <a:srgbClr val="001E45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001E45"/>
                </a:solidFill>
              </a:rPr>
              <a:t>QUITUS Rapport Moral</a:t>
            </a:r>
          </a:p>
          <a:p>
            <a:pPr marL="514350" indent="-514350">
              <a:buFont typeface="+mj-lt"/>
              <a:buAutoNum type="arabicPeriod"/>
            </a:pPr>
            <a:endParaRPr lang="fr-FR" sz="2400" dirty="0">
              <a:solidFill>
                <a:srgbClr val="001E45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001E45"/>
                </a:solidFill>
              </a:rPr>
              <a:t>QUITUS Rapport Financier</a:t>
            </a:r>
            <a:br>
              <a:rPr lang="fr-FR" sz="2400" dirty="0">
                <a:solidFill>
                  <a:srgbClr val="001E45"/>
                </a:solidFill>
              </a:rPr>
            </a:br>
            <a:endParaRPr lang="fr-FR" sz="2400" dirty="0">
              <a:solidFill>
                <a:srgbClr val="001E45"/>
              </a:solidFill>
            </a:endParaRPr>
          </a:p>
          <a:p>
            <a:pPr marL="1200150" lvl="1" indent="-5143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1E45"/>
                </a:solidFill>
              </a:rPr>
              <a:t>Comptes Exercice 2025</a:t>
            </a:r>
            <a:br>
              <a:rPr lang="fr-FR" sz="2400" dirty="0">
                <a:solidFill>
                  <a:srgbClr val="001E45"/>
                </a:solidFill>
              </a:rPr>
            </a:br>
            <a:endParaRPr lang="fr-FR" sz="2400" dirty="0">
              <a:solidFill>
                <a:srgbClr val="001E45"/>
              </a:solidFill>
            </a:endParaRPr>
          </a:p>
          <a:p>
            <a:pPr marL="1200150" lvl="1" indent="-5143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1E45"/>
                </a:solidFill>
              </a:rPr>
              <a:t>Budget Exercice 2026</a:t>
            </a:r>
          </a:p>
          <a:p>
            <a:endParaRPr lang="fr-FR" dirty="0">
              <a:solidFill>
                <a:srgbClr val="001E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4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7B75F-8941-736D-0D23-3B6912169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9A9E3FE-5EAD-E190-34DB-487D763CC0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Conseil d’administration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CC64EE4-969A-D904-2E0E-7F43B808431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Election au conseil d’administration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4C3B97-D2B4-8E29-A534-EE38A0ED8D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ctr"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400" dirty="0">
                <a:solidFill>
                  <a:srgbClr val="EF4E45"/>
                </a:solidFill>
              </a:rPr>
              <a:t>Mandats à renouveler </a:t>
            </a:r>
          </a:p>
          <a:p>
            <a:r>
              <a:rPr lang="fr-FR" dirty="0"/>
              <a:t>	Laurent Clavel, Raphaël </a:t>
            </a:r>
            <a:r>
              <a:rPr lang="fr-FR" dirty="0" err="1"/>
              <a:t>Florentiny</a:t>
            </a:r>
            <a:r>
              <a:rPr lang="fr-FR" dirty="0"/>
              <a:t>, Michel Gault, Joseph de la Taille, Jacques Vernay, 	Myriam Vernay, Thomas Vernier</a:t>
            </a:r>
          </a:p>
          <a:p>
            <a:pPr marL="514350" indent="-514350">
              <a:buFont typeface="+mj-lt"/>
              <a:buAutoNum type="arabicPeriod"/>
            </a:pPr>
            <a:endParaRPr lang="fr-FR" sz="2400" dirty="0">
              <a:solidFill>
                <a:srgbClr val="EF4E45"/>
              </a:solidFill>
            </a:endParaRPr>
          </a:p>
          <a:p>
            <a:r>
              <a:rPr lang="fr-FR" sz="2400" dirty="0">
                <a:solidFill>
                  <a:srgbClr val="2175AB"/>
                </a:solidFill>
              </a:rPr>
              <a:t>2.   Nouvelles Candidatures</a:t>
            </a:r>
          </a:p>
          <a:p>
            <a:r>
              <a:rPr lang="fr-FR" dirty="0"/>
              <a:t>	Jean-Jacques </a:t>
            </a:r>
            <a:r>
              <a:rPr lang="fr-FR" dirty="0" err="1"/>
              <a:t>Vironda</a:t>
            </a:r>
            <a:r>
              <a:rPr lang="fr-FR" dirty="0"/>
              <a:t>, Elisabeth </a:t>
            </a:r>
            <a:r>
              <a:rPr lang="fr-FR" dirty="0" err="1"/>
              <a:t>Bartharès</a:t>
            </a:r>
            <a:r>
              <a:rPr lang="fr-FR" dirty="0"/>
              <a:t>, </a:t>
            </a:r>
            <a:r>
              <a:rPr lang="fr-FR" dirty="0" err="1"/>
              <a:t>Eric</a:t>
            </a:r>
            <a:r>
              <a:rPr lang="fr-FR" dirty="0"/>
              <a:t> de la </a:t>
            </a:r>
            <a:r>
              <a:rPr lang="fr-FR" dirty="0" err="1"/>
              <a:t>Villegeorges</a:t>
            </a:r>
            <a:r>
              <a:rPr lang="fr-FR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fr-FR" sz="2400" dirty="0">
              <a:solidFill>
                <a:srgbClr val="001E45"/>
              </a:solidFill>
            </a:endParaRPr>
          </a:p>
          <a:p>
            <a:endParaRPr lang="fr-FR" sz="2400" dirty="0">
              <a:solidFill>
                <a:srgbClr val="001E45"/>
              </a:solidFill>
            </a:endParaRPr>
          </a:p>
          <a:p>
            <a:endParaRPr lang="fr-FR" sz="2400" dirty="0">
              <a:solidFill>
                <a:srgbClr val="001E45"/>
              </a:solidFill>
            </a:endParaRPr>
          </a:p>
          <a:p>
            <a:endParaRPr lang="fr-FR" sz="2400" dirty="0">
              <a:solidFill>
                <a:srgbClr val="001E45"/>
              </a:solidFill>
            </a:endParaRPr>
          </a:p>
          <a:p>
            <a:r>
              <a:rPr lang="fr-FR" sz="2400" dirty="0">
                <a:solidFill>
                  <a:srgbClr val="3A9998"/>
                </a:solidFill>
              </a:rPr>
              <a:t>3.  VOTES  de l’Assemblée </a:t>
            </a:r>
            <a:br>
              <a:rPr lang="fr-FR" sz="2400" dirty="0">
                <a:solidFill>
                  <a:srgbClr val="001E45"/>
                </a:solidFill>
              </a:rPr>
            </a:br>
            <a:endParaRPr lang="fr-FR" sz="2400" dirty="0">
              <a:solidFill>
                <a:srgbClr val="001E45"/>
              </a:solidFill>
            </a:endParaRPr>
          </a:p>
          <a:p>
            <a:endParaRPr lang="fr-FR" dirty="0">
              <a:solidFill>
                <a:srgbClr val="001E45"/>
              </a:solidFill>
            </a:endParaRPr>
          </a:p>
        </p:txBody>
      </p:sp>
      <p:pic>
        <p:nvPicPr>
          <p:cNvPr id="2" name="Picture 4" descr="Jean-Jacques Vironda">
            <a:extLst>
              <a:ext uri="{FF2B5EF4-FFF2-40B4-BE49-F238E27FC236}">
                <a16:creationId xmlns:a16="http://schemas.microsoft.com/office/drawing/2014/main" id="{64AF4DD6-DC17-ED08-6669-C1E6482D2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91" y="4005064"/>
            <a:ext cx="1170828" cy="1170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9B198D4-0B95-6D9A-2004-FD2F4BE0E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364" y="4005064"/>
            <a:ext cx="1012216" cy="126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2">
            <a:extLst>
              <a:ext uri="{FF2B5EF4-FFF2-40B4-BE49-F238E27FC236}">
                <a16:creationId xmlns:a16="http://schemas.microsoft.com/office/drawing/2014/main" id="{B2667974-29AD-9646-FEB0-251D1AC56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2" y="4029577"/>
            <a:ext cx="985544" cy="12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45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0D4D192-C659-6229-8FE7-94EBA5217D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Merci a tous !</a:t>
            </a:r>
          </a:p>
        </p:txBody>
      </p:sp>
    </p:spTree>
    <p:extLst>
      <p:ext uri="{BB962C8B-B14F-4D97-AF65-F5344CB8AC3E}">
        <p14:creationId xmlns:p14="http://schemas.microsoft.com/office/powerpoint/2010/main" val="3071923816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Conception personnalisé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onception personnalisé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Conception personnalisé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TM01859861[[fn=Salon]]</Template>
  <TotalTime>16314</TotalTime>
  <Words>2364</Words>
  <Application>Microsoft Office PowerPoint</Application>
  <PresentationFormat>Grand écran</PresentationFormat>
  <Paragraphs>635</Paragraphs>
  <Slides>32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1" baseType="lpstr">
      <vt:lpstr>Abadi</vt:lpstr>
      <vt:lpstr>Aptos</vt:lpstr>
      <vt:lpstr>Aptos Display</vt:lpstr>
      <vt:lpstr>Arial</vt:lpstr>
      <vt:lpstr>Calibri</vt:lpstr>
      <vt:lpstr>Wingdings</vt:lpstr>
      <vt:lpstr>Conception personnalisée</vt:lpstr>
      <vt:lpstr>1_Conception personnalisée</vt:lpstr>
      <vt:lpstr>Acrobat 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Odile</dc:creator>
  <cp:lastModifiedBy>Association Cadres et Emploi</cp:lastModifiedBy>
  <cp:revision>339</cp:revision>
  <cp:lastPrinted>2026-03-26T10:49:59Z</cp:lastPrinted>
  <dcterms:created xsi:type="dcterms:W3CDTF">2015-05-13T08:42:43Z</dcterms:created>
  <dcterms:modified xsi:type="dcterms:W3CDTF">2026-03-26T15:48:51Z</dcterms:modified>
</cp:coreProperties>
</file>